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7"/>
  </p:notesMasterIdLst>
  <p:sldIdLst>
    <p:sldId id="753" r:id="rId3"/>
    <p:sldId id="900" r:id="rId4"/>
    <p:sldId id="267" r:id="rId5"/>
    <p:sldId id="364" r:id="rId6"/>
    <p:sldId id="269" r:id="rId7"/>
    <p:sldId id="376" r:id="rId8"/>
    <p:sldId id="367" r:id="rId9"/>
    <p:sldId id="345" r:id="rId10"/>
    <p:sldId id="368" r:id="rId11"/>
    <p:sldId id="899" r:id="rId12"/>
    <p:sldId id="346" r:id="rId13"/>
    <p:sldId id="347" r:id="rId14"/>
    <p:sldId id="353" r:id="rId15"/>
    <p:sldId id="354" r:id="rId16"/>
    <p:sldId id="734" r:id="rId17"/>
    <p:sldId id="355" r:id="rId18"/>
    <p:sldId id="946" r:id="rId19"/>
    <p:sldId id="825" r:id="rId20"/>
    <p:sldId id="941" r:id="rId21"/>
    <p:sldId id="942" r:id="rId22"/>
    <p:sldId id="828" r:id="rId23"/>
    <p:sldId id="943" r:id="rId24"/>
    <p:sldId id="944" r:id="rId25"/>
    <p:sldId id="94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6152"/>
    <a:srgbClr val="111723"/>
    <a:srgbClr val="597091"/>
    <a:srgbClr val="04070E"/>
    <a:srgbClr val="58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9707" autoAdjust="0"/>
  </p:normalViewPr>
  <p:slideViewPr>
    <p:cSldViewPr snapToGrid="0">
      <p:cViewPr varScale="1">
        <p:scale>
          <a:sx n="125" d="100"/>
          <a:sy n="125" d="100"/>
        </p:scale>
        <p:origin x="79" y="10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666E-F624-4FE1-ACE6-9009765A9A30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F1FD2-031A-4C84-B037-EF1862FD7F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5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item/%E7%9B%B4%E6%B5%81%E7%94%B5" TargetMode="External"/><Relationship Id="rId3" Type="http://schemas.openxmlformats.org/officeDocument/2006/relationships/hyperlink" Target="http://baike.baidu.com/item/%E9%87%91%E5%B1%9E" TargetMode="External"/><Relationship Id="rId7" Type="http://schemas.openxmlformats.org/officeDocument/2006/relationships/hyperlink" Target="http://baike.baidu.com/item/%E4%BA%A4%E6%B5%81%E7%94%B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item/%E7%BB%9D%E7%BC%98%E4%BD%93" TargetMode="External"/><Relationship Id="rId5" Type="http://schemas.openxmlformats.org/officeDocument/2006/relationships/hyperlink" Target="http://baike.baidu.com/item/%E9%93%9C%E7%BA%BF" TargetMode="External"/><Relationship Id="rId10" Type="http://schemas.openxmlformats.org/officeDocument/2006/relationships/hyperlink" Target="http://baike.baidu.com/item/%E5%A4%A9%E7%BA%BF" TargetMode="External"/><Relationship Id="rId4" Type="http://schemas.openxmlformats.org/officeDocument/2006/relationships/hyperlink" Target="http://baike.baidu.com/item/%E7%BB%9D%E7%BC%98" TargetMode="External"/><Relationship Id="rId9" Type="http://schemas.openxmlformats.org/officeDocument/2006/relationships/hyperlink" Target="http://baike.baidu.com/item/%E6%97%A0%E7%BA%BF%E7%94%B5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你能看得见的，使用电线、网线、光纤等作为媒介，属于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有线通信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你看不见的摸不着的，使用电磁波作为媒介的，属于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无线通信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大家注意哦，我们身边的立体空间是三维的，电磁场不是第一张图所示的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xyz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轴所能简单表示的，它实际上非常复杂和混乱。对于大部分人来说，在脑子里想象一个复杂的电磁场环境是不可能做到的。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书上和网上的资料，是为了方便大家理解，才会简单地画成二维正弦波。</a:t>
            </a: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有一个办法可以帮助大家理解：去湖边，抓一把石头子，同时往湖里扔，观察水面的波动，感受一下。这还只是一个二维的，现实中的电磁场环境比这个还要复杂得多。（幸好看不见。。。）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HaiLiu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B1E88D-717B-4314-86DB-C5958279EE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270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3815B30C-0FEF-C18C-1832-0CA81F683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0E8A1E4F-A223-25B0-32B1-74F2F454B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常春藤之铃</a:t>
            </a:r>
            <a:r>
              <a:rPr lang="en-US" altLang="zh-CN"/>
              <a:t>——</a:t>
            </a:r>
            <a:r>
              <a:rPr lang="zh-CN" altLang="en-US"/>
              <a:t>美国窃听苏联的电缆</a:t>
            </a:r>
            <a:endParaRPr lang="en-US" altLang="zh-CN"/>
          </a:p>
          <a:p>
            <a:r>
              <a:rPr lang="zh-CN" altLang="en-US"/>
              <a:t>斯诺登爆料的菱镜门</a:t>
            </a:r>
            <a:endParaRPr lang="en-US" altLang="zh-CN"/>
          </a:p>
          <a:p>
            <a:r>
              <a:rPr lang="zh-CN" altLang="en-US"/>
              <a:t>吉米卡特号潜艇</a:t>
            </a:r>
            <a:r>
              <a:rPr lang="en-US" altLang="zh-CN"/>
              <a:t>——32</a:t>
            </a:r>
            <a:r>
              <a:rPr lang="zh-CN" altLang="en-US"/>
              <a:t>亿美元，世界上最贵的核潜艇。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信息的安全性是另一个很大的研究范畴，和通信有交集。但是在本课程中，不过多涉及，适当的时候会进行一些知识的科普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日前央视焦点访谈报道，在三年前，海南省渔民黄运来，出海打渔时，从海底捞到一个一米多长的“怪物”，外形像鱼雷一样，经国内军事专家鉴定，这竟是一个可照相、有光纤和卫星通讯功能的缆控水下机器人，按照官方说法：这是</a:t>
            </a:r>
            <a:r>
              <a:rPr lang="en-US" altLang="zh-CN"/>
              <a:t>M</a:t>
            </a:r>
            <a:r>
              <a:rPr lang="zh-CN" altLang="en-US"/>
              <a:t>国海军在我国海域秘密投放的，用来监视中国海军，以获取我海军舰队的活动动向，进行实时的近距离侦查和情报收集任务。</a:t>
            </a:r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307818A2-5D47-61F6-154C-77A54B2D9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B7BF14-AA59-42BC-90EB-B8F3838D1EF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9F32C864-ABDD-9586-6CD0-731D7C1767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8B858272-01D6-2C82-DA98-C34E87A97B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8EECCA9C-89C8-0636-819B-F6E120DC4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5187C4-D4A6-4542-BE2D-6A4D37EAB0E9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>
            <a:extLst>
              <a:ext uri="{FF2B5EF4-FFF2-40B4-BE49-F238E27FC236}">
                <a16:creationId xmlns:a16="http://schemas.microsoft.com/office/drawing/2014/main" id="{DDACE7EF-8876-7B75-9938-2421E56E0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>
            <a:extLst>
              <a:ext uri="{FF2B5EF4-FFF2-40B4-BE49-F238E27FC236}">
                <a16:creationId xmlns:a16="http://schemas.microsoft.com/office/drawing/2014/main" id="{F4322A2C-211C-B870-20E1-1028D98684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612" name="灯片编号占位符 3">
            <a:extLst>
              <a:ext uri="{FF2B5EF4-FFF2-40B4-BE49-F238E27FC236}">
                <a16:creationId xmlns:a16="http://schemas.microsoft.com/office/drawing/2014/main" id="{D078750B-5376-8AA7-409C-F66012C88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E50D98-E52C-489F-838D-DF22F09127F4}" type="slidenum">
              <a:rPr lang="zh-CN" altLang="en-GB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19</a:t>
            </a:fld>
            <a:endParaRPr lang="en-GB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DC56815B-11C0-B614-DD91-346A2363E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C28B365C-DFFC-8907-172E-EF5DFB8AB0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789E884E-38D5-373D-9FCE-7CB7E3B4C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DC7AB55-A8A5-44C2-BA6B-1203779DA7E5}" type="slidenum">
              <a:rPr lang="zh-CN" altLang="en-GB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20</a:t>
            </a:fld>
            <a:endParaRPr lang="en-GB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>
            <a:extLst>
              <a:ext uri="{FF2B5EF4-FFF2-40B4-BE49-F238E27FC236}">
                <a16:creationId xmlns:a16="http://schemas.microsoft.com/office/drawing/2014/main" id="{5D480112-20D8-8F67-7409-0A7B45E303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>
            <a:extLst>
              <a:ext uri="{FF2B5EF4-FFF2-40B4-BE49-F238E27FC236}">
                <a16:creationId xmlns:a16="http://schemas.microsoft.com/office/drawing/2014/main" id="{2762FDF4-AA1B-9EF8-DDD8-AB2C30ACE0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“吸引子”：运动轨迹经过长时间之后所进入的终极形态，可能是稳定的平衡点，或周期性的轨道；但也可能是继续不断变化，没有明显规则或次序的许多回转曲线，这时就叫“奇怪吸引子”，奇怪吸引子的运动轨道，对轨道初值及其敏感，但其轮廓确是相当稳定的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混沌更像是没有周期性的次序。在理想模型中，可能包含无穷的内在层次，层次之间存在着“自相似”或“不尽相似”。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D94B8678-4ABA-D86E-D2A8-5E852B940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6EB1638-BA6B-4A4E-8C0B-FC970FF194B4}" type="slidenum">
              <a:rPr lang="zh-CN" altLang="en-GB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21</a:t>
            </a:fld>
            <a:endParaRPr lang="en-GB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88D9A417-CDC9-818A-AE26-5851DAE3C9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FA33F741-3F43-3AA2-F43E-F21F268D3B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信号波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E8D2B236-338B-301B-B344-3CBB90C41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5C97D9-21DF-41B8-A888-9511643ACA0D}" type="slidenum">
              <a:rPr lang="zh-CN" altLang="en-GB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22</a:t>
            </a:fld>
            <a:endParaRPr lang="en-GB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C561FCD6-604F-78EA-4464-7233288D6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76648132-2807-9DA5-34F3-51CD11D4E1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信号波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85806B57-D515-CDA0-1E14-120F91FBC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00113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001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A6CD6D-946A-474C-935B-7A198A7142D4}" type="slidenum">
              <a:rPr lang="zh-CN" altLang="en-GB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23</a:t>
            </a:fld>
            <a:endParaRPr lang="en-GB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4632F25C-5AD3-B534-F89C-A48A4B137B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A1CC2A97-D676-6DF6-5BC9-9DAFB36C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5BED0863-4468-E61C-9372-6B1FAE3DE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27A1A2-1D8D-4C23-B2DC-3AD476156C9B}" type="slidenum">
              <a:rPr lang="zh-CN" altLang="en-US" smtClean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2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16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HaiLiu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4CA123-F732-4752-BC9C-1B7114D53FC6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HaiLiu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FF9CEE3-0007-429E-B173-D428EE3024EB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双绞线是由一对相互绝缘的</a:t>
            </a:r>
            <a:r>
              <a:rPr lang="zh-CN" altLang="en-US">
                <a:latin typeface="Arial" panose="020B0604020202020204" pitchFamily="34" charset="0"/>
                <a:hlinkClick r:id="rId3"/>
              </a:rPr>
              <a:t>金属</a:t>
            </a:r>
            <a:r>
              <a:rPr lang="zh-CN" altLang="en-US">
                <a:latin typeface="Arial" panose="020B0604020202020204" pitchFamily="34" charset="0"/>
              </a:rPr>
              <a:t>导线绞合而成。采用这种方式，不仅可以抵御一部分来自外界的电磁波干扰</a:t>
            </a:r>
            <a:r>
              <a:rPr lang="en-US" altLang="zh-CN">
                <a:latin typeface="Arial" panose="020B0604020202020204" pitchFamily="34" charset="0"/>
              </a:rPr>
              <a:t>,</a:t>
            </a:r>
            <a:r>
              <a:rPr lang="zh-CN" altLang="en-US">
                <a:latin typeface="Arial" panose="020B0604020202020204" pitchFamily="34" charset="0"/>
              </a:rPr>
              <a:t>也可以降低多对绞线之间的相互干扰。把两根</a:t>
            </a:r>
            <a:r>
              <a:rPr lang="zh-CN" altLang="en-US">
                <a:latin typeface="Arial" panose="020B0604020202020204" pitchFamily="34" charset="0"/>
                <a:hlinkClick r:id="rId4"/>
              </a:rPr>
              <a:t>绝缘</a:t>
            </a:r>
            <a:r>
              <a:rPr lang="zh-CN" altLang="en-US">
                <a:latin typeface="Arial" panose="020B0604020202020204" pitchFamily="34" charset="0"/>
              </a:rPr>
              <a:t>的导线互相绞在一起，干扰信号作用在这两根相互绞缠在一起的导线上是一致的（这个干扰信号叫做共模信号），在接收信号的差分电路中可以将共模信号消除，从而提取出有用信号（差模信号）</a:t>
            </a:r>
            <a:endParaRPr lang="en-US" altLang="zh-CN" baseline="3000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在一个电缆套管里的，不同线对具有不同的扭绞长度，一般地说，扭绞长度在</a:t>
            </a:r>
            <a:r>
              <a:rPr lang="en-US" altLang="zh-CN">
                <a:latin typeface="Arial" panose="020B0604020202020204" pitchFamily="34" charset="0"/>
              </a:rPr>
              <a:t>38.1mm</a:t>
            </a:r>
            <a:r>
              <a:rPr lang="zh-CN" altLang="en-US">
                <a:latin typeface="Arial" panose="020B0604020202020204" pitchFamily="34" charset="0"/>
              </a:rPr>
              <a:t>～</a:t>
            </a:r>
            <a:r>
              <a:rPr lang="en-US" altLang="zh-CN">
                <a:latin typeface="Arial" panose="020B0604020202020204" pitchFamily="34" charset="0"/>
              </a:rPr>
              <a:t>140mm</a:t>
            </a:r>
            <a:r>
              <a:rPr lang="zh-CN" altLang="en-US">
                <a:latin typeface="Arial" panose="020B0604020202020204" pitchFamily="34" charset="0"/>
              </a:rPr>
              <a:t>内，按逆时针方向扭绞，相临线对的扭绞长度在</a:t>
            </a:r>
            <a:r>
              <a:rPr lang="en-US" altLang="zh-CN">
                <a:latin typeface="Arial" panose="020B0604020202020204" pitchFamily="34" charset="0"/>
              </a:rPr>
              <a:t>12.7mm</a:t>
            </a:r>
            <a:r>
              <a:rPr lang="zh-CN" altLang="en-US">
                <a:latin typeface="Arial" panose="020B0604020202020204" pitchFamily="34" charset="0"/>
              </a:rPr>
              <a:t>以内。双绞线一个扭绞周期的长度，叫做节距，节距越小（扭线越密），抗干扰能力越强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同轴电缆由里到外分为四层：中心</a:t>
            </a:r>
            <a:r>
              <a:rPr lang="zh-CN" altLang="en-US">
                <a:latin typeface="Arial" panose="020B0604020202020204" pitchFamily="34" charset="0"/>
                <a:hlinkClick r:id="rId5"/>
              </a:rPr>
              <a:t>铜线</a:t>
            </a:r>
            <a:r>
              <a:rPr lang="zh-CN" altLang="en-US">
                <a:latin typeface="Arial" panose="020B0604020202020204" pitchFamily="34" charset="0"/>
              </a:rPr>
              <a:t>（单股的实心线或多股绞合线），塑料</a:t>
            </a:r>
            <a:r>
              <a:rPr lang="zh-CN" altLang="en-US">
                <a:latin typeface="Arial" panose="020B0604020202020204" pitchFamily="34" charset="0"/>
                <a:hlinkClick r:id="rId6"/>
              </a:rPr>
              <a:t>绝缘体</a:t>
            </a:r>
            <a:r>
              <a:rPr lang="zh-CN" altLang="en-US">
                <a:latin typeface="Arial" panose="020B0604020202020204" pitchFamily="34" charset="0"/>
              </a:rPr>
              <a:t>，网状导电层和电线外皮。中心铜线和网状导电层形成电流回路。因为中心铜线和网状导电层为同轴关系而得名。</a:t>
            </a:r>
          </a:p>
          <a:p>
            <a:r>
              <a:rPr lang="zh-CN" altLang="en-US">
                <a:latin typeface="Arial" panose="020B0604020202020204" pitchFamily="34" charset="0"/>
              </a:rPr>
              <a:t>同轴电缆传导</a:t>
            </a:r>
            <a:r>
              <a:rPr lang="zh-CN" altLang="en-US">
                <a:latin typeface="Arial" panose="020B0604020202020204" pitchFamily="34" charset="0"/>
                <a:hlinkClick r:id="rId7"/>
              </a:rPr>
              <a:t>交流电</a:t>
            </a:r>
            <a:r>
              <a:rPr lang="zh-CN" altLang="en-US">
                <a:latin typeface="Arial" panose="020B0604020202020204" pitchFamily="34" charset="0"/>
              </a:rPr>
              <a:t>而非</a:t>
            </a:r>
            <a:r>
              <a:rPr lang="zh-CN" altLang="en-US">
                <a:latin typeface="Arial" panose="020B0604020202020204" pitchFamily="34" charset="0"/>
                <a:hlinkClick r:id="rId8"/>
              </a:rPr>
              <a:t>直流电</a:t>
            </a:r>
            <a:r>
              <a:rPr lang="zh-CN" altLang="en-US">
                <a:latin typeface="Arial" panose="020B0604020202020204" pitchFamily="34" charset="0"/>
              </a:rPr>
              <a:t>，也就是说每秒钟会有好几次的电流方向发生逆转。</a:t>
            </a:r>
          </a:p>
          <a:p>
            <a:r>
              <a:rPr lang="zh-CN" altLang="en-US">
                <a:latin typeface="Arial" panose="020B0604020202020204" pitchFamily="34" charset="0"/>
              </a:rPr>
              <a:t>如果使用一般电线传输高频率电流，这种电线就会相当于一根向外发射</a:t>
            </a:r>
            <a:r>
              <a:rPr lang="zh-CN" altLang="en-US">
                <a:latin typeface="Arial" panose="020B0604020202020204" pitchFamily="34" charset="0"/>
                <a:hlinkClick r:id="rId9"/>
              </a:rPr>
              <a:t>无线电</a:t>
            </a:r>
            <a:r>
              <a:rPr lang="zh-CN" altLang="en-US">
                <a:latin typeface="Arial" panose="020B0604020202020204" pitchFamily="34" charset="0"/>
              </a:rPr>
              <a:t>的</a:t>
            </a:r>
            <a:r>
              <a:rPr lang="zh-CN" altLang="en-US">
                <a:latin typeface="Arial" panose="020B0604020202020204" pitchFamily="34" charset="0"/>
                <a:hlinkClick r:id="rId10"/>
              </a:rPr>
              <a:t>天线</a:t>
            </a:r>
            <a:r>
              <a:rPr lang="zh-CN" altLang="en-US">
                <a:latin typeface="Arial" panose="020B0604020202020204" pitchFamily="34" charset="0"/>
              </a:rPr>
              <a:t>，这种效应损耗了信号的功率，使得接收到的信号强度减小。</a:t>
            </a:r>
          </a:p>
          <a:p>
            <a:r>
              <a:rPr lang="zh-CN" altLang="en-US">
                <a:latin typeface="Arial" panose="020B0604020202020204" pitchFamily="34" charset="0"/>
              </a:rPr>
              <a:t>同轴电缆的设计正是为了解决这个问题。中心电线发射出来的</a:t>
            </a:r>
            <a:r>
              <a:rPr lang="zh-CN" altLang="en-US">
                <a:latin typeface="Arial" panose="020B0604020202020204" pitchFamily="34" charset="0"/>
                <a:hlinkClick r:id="rId9"/>
              </a:rPr>
              <a:t>无线电</a:t>
            </a:r>
            <a:r>
              <a:rPr lang="zh-CN" altLang="en-US">
                <a:latin typeface="Arial" panose="020B0604020202020204" pitchFamily="34" charset="0"/>
              </a:rPr>
              <a:t>被网状导电层所隔离，网状导电层可以通过接地的方式来控制发射出来的无线电。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9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4632F25C-5AD3-B534-F89C-A48A4B137B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A1CC2A97-D676-6DF6-5BC9-9DAFB36C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5BED0863-4468-E61C-9372-6B1FAE3DE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27A1A2-1D8D-4C23-B2DC-3AD476156C9B}" type="slidenum">
              <a:rPr lang="zh-CN" altLang="en-US" smtClean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10</a:t>
            </a:fld>
            <a:endParaRPr lang="zh-CN" altLang="en-US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EE8D567A-EFB3-EF3C-E4A1-F3DE2C436C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E6C64924-A747-07B3-9354-FE3497BDB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干线</a:t>
            </a:r>
            <a:r>
              <a:rPr lang="en-US" altLang="zh-CN"/>
              <a:t>——</a:t>
            </a:r>
            <a:r>
              <a:rPr lang="zh-CN" altLang="en-US"/>
              <a:t>海量数据</a:t>
            </a:r>
            <a:r>
              <a:rPr lang="en-US" altLang="zh-CN"/>
              <a:t>——</a:t>
            </a:r>
            <a:r>
              <a:rPr lang="zh-CN" altLang="en-US"/>
              <a:t>跨区域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我们切身相关的</a:t>
            </a:r>
            <a:r>
              <a:rPr lang="en-US" altLang="zh-CN"/>
              <a:t>——</a:t>
            </a:r>
            <a:r>
              <a:rPr lang="zh-CN" altLang="en-US"/>
              <a:t>家里，办公室，终端</a:t>
            </a:r>
            <a:r>
              <a:rPr lang="en-US" altLang="zh-CN"/>
              <a:t>——</a:t>
            </a:r>
            <a:r>
              <a:rPr lang="zh-CN" altLang="en-US"/>
              <a:t>接入网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现在绝大部分都是光接入网</a:t>
            </a:r>
            <a:r>
              <a:rPr lang="en-US" altLang="zh-CN"/>
              <a:t>——PON</a:t>
            </a:r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以前电的：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交换机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运算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芯片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背板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都需要电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分到楼栋</a:t>
            </a:r>
            <a:r>
              <a:rPr lang="en-US" altLang="zh-CN"/>
              <a:t>——</a:t>
            </a:r>
            <a:r>
              <a:rPr lang="zh-CN" altLang="en-US"/>
              <a:t>上楼</a:t>
            </a:r>
            <a:r>
              <a:rPr lang="en-US" altLang="zh-CN"/>
              <a:t>——</a:t>
            </a:r>
            <a:r>
              <a:rPr lang="zh-CN" altLang="en-US"/>
              <a:t>接入户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ONU—</a:t>
            </a:r>
            <a:r>
              <a:rPr lang="zh-CN" altLang="en-US"/>
              <a:t>猫</a:t>
            </a:r>
            <a:r>
              <a:rPr lang="en-US" altLang="zh-CN"/>
              <a:t>—</a:t>
            </a:r>
            <a:r>
              <a:rPr lang="zh-CN" altLang="en-US"/>
              <a:t>调制解调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BE8CA083-33AD-07FD-7CE4-E571B2EFAD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A69A2E-928B-4723-974D-C1578867BE76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9A8D58B0-E1C0-65AA-154F-691FDB859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96653F1E-CAA2-0A6D-932E-E850DD9FE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/>
              <a:t>接入光的基本传输原理</a:t>
            </a:r>
            <a:endParaRPr lang="en-US" altLang="zh-CN" sz="2400" b="1"/>
          </a:p>
          <a:p>
            <a:pPr eaLnBrk="1" hangingPunct="1">
              <a:spcBef>
                <a:spcPct val="0"/>
              </a:spcBef>
            </a:pPr>
            <a:endParaRPr lang="en-US" altLang="zh-CN" sz="2400" b="1"/>
          </a:p>
          <a:p>
            <a:pPr eaLnBrk="1" hangingPunct="1">
              <a:spcBef>
                <a:spcPct val="0"/>
              </a:spcBef>
            </a:pPr>
            <a:r>
              <a:rPr lang="zh-CN" altLang="en-US" sz="2400" b="1"/>
              <a:t>网线能不能两个方向？不能</a:t>
            </a:r>
            <a:endParaRPr lang="en-US" altLang="zh-CN" sz="2400" b="1"/>
          </a:p>
          <a:p>
            <a:pPr eaLnBrk="1" hangingPunct="1">
              <a:spcBef>
                <a:spcPct val="0"/>
              </a:spcBef>
            </a:pPr>
            <a:endParaRPr lang="en-US" altLang="zh-CN" sz="2400" b="1"/>
          </a:p>
          <a:p>
            <a:pPr eaLnBrk="1" hangingPunct="1">
              <a:spcBef>
                <a:spcPct val="0"/>
              </a:spcBef>
            </a:pPr>
            <a:r>
              <a:rPr lang="zh-CN" altLang="en-US" sz="2400" b="1"/>
              <a:t>单纤双向传输</a:t>
            </a:r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60648C8C-7E98-823E-DD03-245C0800B9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0068901-C71B-43A3-9C94-2812224E672D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97915D98-B0A9-6B28-EB53-7A337B30A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5753F619-127A-2E5F-5954-69580A227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FTTX——</a:t>
            </a:r>
            <a:r>
              <a:rPr lang="zh-CN" altLang="en-US"/>
              <a:t>光纤到户</a:t>
            </a:r>
            <a:r>
              <a:rPr lang="en-US" altLang="zh-CN"/>
              <a:t>——</a:t>
            </a:r>
            <a:r>
              <a:rPr lang="zh-CN" altLang="en-US"/>
              <a:t>为什么能淘汰电入户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成本优势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点对点的拉光纤对比拉一根光纤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035E6E97-5602-8DF5-BE9D-A02175941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D5880CB-0587-474C-9E25-9640F94CEEEA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13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F4D5BF92-E9D0-717B-0202-20217C61B4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A5D1A548-B47C-AC0E-5422-A1771B26D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与电相比</a:t>
            </a:r>
            <a:r>
              <a:rPr lang="en-US" altLang="zh-CN"/>
              <a:t>——</a:t>
            </a:r>
            <a:r>
              <a:rPr lang="zh-CN" altLang="en-US"/>
              <a:t>维护优势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电的组网方式</a:t>
            </a:r>
            <a:r>
              <a:rPr lang="en-US" altLang="zh-CN"/>
              <a:t>——</a:t>
            </a:r>
            <a:r>
              <a:rPr lang="zh-CN" altLang="en-US"/>
              <a:t>交换机组网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电池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转发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计算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发热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老化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计算</a:t>
            </a:r>
            <a:r>
              <a:rPr lang="en-US" altLang="zh-CN"/>
              <a:t>——</a:t>
            </a:r>
            <a:r>
              <a:rPr lang="zh-CN" altLang="en-US"/>
              <a:t>背板</a:t>
            </a:r>
            <a:r>
              <a:rPr lang="en-US" altLang="zh-CN"/>
              <a:t>——</a:t>
            </a:r>
            <a:r>
              <a:rPr lang="zh-CN" altLang="en-US"/>
              <a:t>电源</a:t>
            </a:r>
            <a:r>
              <a:rPr lang="en-US" altLang="zh-CN"/>
              <a:t>——</a:t>
            </a:r>
            <a:r>
              <a:rPr lang="zh-CN" altLang="en-US"/>
              <a:t>说不定还得降温</a:t>
            </a:r>
            <a:r>
              <a:rPr lang="en-US" altLang="zh-CN"/>
              <a:t>——</a:t>
            </a:r>
            <a:r>
              <a:rPr lang="zh-CN" altLang="en-US"/>
              <a:t>专门一个机房</a:t>
            </a:r>
            <a:r>
              <a:rPr lang="en-US" altLang="zh-CN"/>
              <a:t>——</a:t>
            </a:r>
            <a:r>
              <a:rPr lang="zh-CN" altLang="en-US"/>
              <a:t>还会老化</a:t>
            </a:r>
            <a:r>
              <a:rPr lang="en-US" altLang="zh-CN"/>
              <a:t>——</a:t>
            </a:r>
            <a:r>
              <a:rPr lang="zh-CN" altLang="en-US"/>
              <a:t>生锈</a:t>
            </a: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B22ED993-8CFC-1460-007C-FF004399F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5DAAF8-11CA-4FB3-AC62-EA0ED50BD59D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14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D32-D6FD-4ECD-B266-50110D19376A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6441D-C30A-456C-8834-1CD58519F4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91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28956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F9E388-B243-FA6F-8560-8EAE0AFF2758}"/>
              </a:ext>
            </a:extLst>
          </p:cNvPr>
          <p:cNvSpPr txBox="1"/>
          <p:nvPr userDrawn="1"/>
        </p:nvSpPr>
        <p:spPr>
          <a:xfrm>
            <a:off x="-34290" y="6623415"/>
            <a:ext cx="4627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中国地质大学 高孝婧</a:t>
            </a: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ECADCF92-AC66-5E1B-0209-8CE5FA8546A0}"/>
              </a:ext>
            </a:extLst>
          </p:cNvPr>
          <p:cNvSpPr txBox="1">
            <a:spLocks/>
          </p:cNvSpPr>
          <p:nvPr userDrawn="1"/>
        </p:nvSpPr>
        <p:spPr>
          <a:xfrm>
            <a:off x="7010400" y="665579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000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1497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00896"/>
            <a:ext cx="8229600" cy="576064"/>
          </a:xfrm>
        </p:spPr>
        <p:txBody>
          <a:bodyPr>
            <a:normAutofit/>
          </a:bodyPr>
          <a:lstStyle>
            <a:lvl1pPr algn="l">
              <a:defRPr sz="3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28956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DE4DC0-E817-5B3E-8295-8BB703236833}"/>
              </a:ext>
            </a:extLst>
          </p:cNvPr>
          <p:cNvSpPr txBox="1"/>
          <p:nvPr userDrawn="1"/>
        </p:nvSpPr>
        <p:spPr>
          <a:xfrm>
            <a:off x="-34290" y="6623415"/>
            <a:ext cx="4627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中国地质大学 高孝婧</a:t>
            </a: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48748D-2ECF-7193-856B-BDA19A48D00C}"/>
              </a:ext>
            </a:extLst>
          </p:cNvPr>
          <p:cNvSpPr/>
          <p:nvPr userDrawn="1"/>
        </p:nvSpPr>
        <p:spPr>
          <a:xfrm>
            <a:off x="1" y="782638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9D3DDB51-62D0-E135-304E-AF1BD9E5DE4B}"/>
              </a:ext>
            </a:extLst>
          </p:cNvPr>
          <p:cNvSpPr txBox="1">
            <a:spLocks/>
          </p:cNvSpPr>
          <p:nvPr userDrawn="1"/>
        </p:nvSpPr>
        <p:spPr>
          <a:xfrm>
            <a:off x="7010400" y="6655795"/>
            <a:ext cx="21336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000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0705151"/>
      </p:ext>
    </p:extLst>
  </p:cSld>
  <p:clrMapOvr>
    <a:masterClrMapping/>
  </p:clrMapOvr>
  <p:transition spd="med">
    <p:fade/>
  </p:transition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08520" y="764704"/>
            <a:ext cx="9361040" cy="184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08441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00896"/>
            <a:ext cx="8229600" cy="576064"/>
          </a:xfrm>
        </p:spPr>
        <p:txBody>
          <a:bodyPr>
            <a:noAutofit/>
          </a:bodyPr>
          <a:lstStyle>
            <a:lvl1pPr algn="l">
              <a:defRPr sz="285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 txBox="1"/>
          <p:nvPr userDrawn="1"/>
        </p:nvSpPr>
        <p:spPr>
          <a:xfrm>
            <a:off x="7010400" y="6655795"/>
            <a:ext cx="2133600" cy="19685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05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3775521" y="6550223"/>
            <a:ext cx="175240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X.J. Gao(Gaoxj@cug.edu.cn)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34290" y="6533265"/>
            <a:ext cx="4627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中国地质大学（武汉）计算机学院</a:t>
            </a: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DF604F-E06A-1D52-AC48-382E4F2FCD25}"/>
              </a:ext>
            </a:extLst>
          </p:cNvPr>
          <p:cNvSpPr/>
          <p:nvPr userDrawn="1"/>
        </p:nvSpPr>
        <p:spPr>
          <a:xfrm>
            <a:off x="1" y="782640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680698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/>
          <p:nvPr userDrawn="1"/>
        </p:nvSpPr>
        <p:spPr>
          <a:xfrm>
            <a:off x="7010400" y="6655795"/>
            <a:ext cx="2133600" cy="19685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05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3775521" y="6550223"/>
            <a:ext cx="175240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X.J. Gao(Gaoxj@cug.edu.cn)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34290" y="6533265"/>
            <a:ext cx="4627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中国地质大学（武汉）计算机学院</a:t>
            </a: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66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31360-DC27-4E73-A96B-0C15CCCFB5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灯片编号占位符 5"/>
          <p:cNvSpPr txBox="1"/>
          <p:nvPr userDrawn="1"/>
        </p:nvSpPr>
        <p:spPr>
          <a:xfrm>
            <a:off x="7010400" y="6655795"/>
            <a:ext cx="2133600" cy="19685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BAB7588-B0F6-448D-83B8-0CC8C8321478}" type="slidenum">
              <a:rPr lang="en-US" altLang="zh-CN" sz="105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3775521" y="6550223"/>
            <a:ext cx="175240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X.J. Gao(Gaoxj@cug.edu.cn)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-34290" y="6533265"/>
            <a:ext cx="4627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中国地质大学（武汉）计算机学院</a:t>
            </a: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37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2895600" cy="19685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86846"/>
      </p:ext>
    </p:extLst>
  </p:cSld>
  <p:clrMapOvr>
    <a:masterClrMapping/>
  </p:clrMapOvr>
  <p:transition spd="med">
    <p:fade/>
  </p:transition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13D32-D6FD-4ECD-B266-50110D19376A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441D-C30A-456C-8834-1CD58519F4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6747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0826" y="198440"/>
            <a:ext cx="8642350" cy="56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28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35525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多种传输方式联合使用构成了现代通信网络</a:t>
            </a:r>
          </a:p>
        </p:txBody>
      </p:sp>
      <p:pic>
        <p:nvPicPr>
          <p:cNvPr id="14342" name="Picture 6" descr="查看源图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33503"/>
          <a:stretch/>
        </p:blipFill>
        <p:spPr bwMode="auto">
          <a:xfrm>
            <a:off x="141090" y="1725314"/>
            <a:ext cx="8733829" cy="26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67DA137-67FB-1228-0CF7-D7419445F7D4}"/>
              </a:ext>
            </a:extLst>
          </p:cNvPr>
          <p:cNvSpPr txBox="1">
            <a:spLocks noChangeArrowheads="1"/>
          </p:cNvSpPr>
          <p:nvPr/>
        </p:nvSpPr>
        <p:spPr>
          <a:xfrm>
            <a:off x="1407751" y="4450332"/>
            <a:ext cx="6605580" cy="12578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有线通信：网线、同轴电缆、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USB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线、光纤等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无线通信：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5G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、蓝牙、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WIFI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FSO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Hebrew" panose="02040503050201020203" pitchFamily="18" charset="-79"/>
                <a:ea typeface="黑体" panose="02010609060101010101" pitchFamily="49" charset="-122"/>
                <a:cs typeface="+mn-ea"/>
                <a:sym typeface="Adobe Hebrew" panose="02040503050201020203" pitchFamily="18" charset="-79"/>
              </a:rPr>
              <a:t>、卫星等</a:t>
            </a:r>
          </a:p>
        </p:txBody>
      </p:sp>
    </p:spTree>
    <p:extLst>
      <p:ext uri="{BB962C8B-B14F-4D97-AF65-F5344CB8AC3E}">
        <p14:creationId xmlns:p14="http://schemas.microsoft.com/office/powerpoint/2010/main" val="268105770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9CF0B5E-E5E3-8837-948C-7C736E44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" b="21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3B680A-FEE2-DFF8-8073-9C96622BBA41}"/>
              </a:ext>
            </a:extLst>
          </p:cNvPr>
          <p:cNvSpPr/>
          <p:nvPr/>
        </p:nvSpPr>
        <p:spPr>
          <a:xfrm>
            <a:off x="0" y="5273675"/>
            <a:ext cx="9144000" cy="90011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B5A734-C65C-B3C2-C9CB-4D024B0830F8}"/>
              </a:ext>
            </a:extLst>
          </p:cNvPr>
          <p:cNvSpPr/>
          <p:nvPr/>
        </p:nvSpPr>
        <p:spPr>
          <a:xfrm>
            <a:off x="0" y="6235700"/>
            <a:ext cx="9144000" cy="7143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F0C9C6-6BD5-5912-B2F2-2F100DC0B15F}"/>
              </a:ext>
            </a:extLst>
          </p:cNvPr>
          <p:cNvSpPr/>
          <p:nvPr/>
        </p:nvSpPr>
        <p:spPr>
          <a:xfrm>
            <a:off x="0" y="5140325"/>
            <a:ext cx="9144000" cy="7302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49AAFBA-B2D0-108D-F3E4-F7BA7264A1E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0825" y="5299075"/>
            <a:ext cx="8702675" cy="90011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0CDF25C-1787-3EF0-3EDA-77650297A565}"/>
              </a:ext>
            </a:extLst>
          </p:cNvPr>
          <p:cNvSpPr txBox="1">
            <a:spLocks/>
          </p:cNvSpPr>
          <p:nvPr/>
        </p:nvSpPr>
        <p:spPr>
          <a:xfrm>
            <a:off x="0" y="5445125"/>
            <a:ext cx="9144000" cy="574675"/>
          </a:xfrm>
        </p:spPr>
        <p:txBody>
          <a:bodyPr>
            <a:normAutofit fontScale="900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tx1"/>
                </a:solidFill>
                <a:latin typeface="+mj-lt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光接入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57A9356-3843-BD65-0A43-1E6F6422B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5" y="1125538"/>
            <a:ext cx="4554538" cy="389731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3333FF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696A116-3C08-1BF5-872C-2E9B9C42E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光接入网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——PON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BA541BA-1EE0-449B-0551-869353F7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341438"/>
            <a:ext cx="4137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FF0000"/>
                </a:solidFill>
                <a:latin typeface="Trebuchet MS" panose="020B0603020202020204" pitchFamily="34" charset="0"/>
              </a:rPr>
              <a:t>P</a:t>
            </a:r>
            <a:r>
              <a:rPr lang="en-US" altLang="zh-CN" b="1">
                <a:solidFill>
                  <a:srgbClr val="C0504D"/>
                </a:solidFill>
                <a:latin typeface="Trebuchet MS" panose="020B0603020202020204" pitchFamily="34" charset="0"/>
              </a:rPr>
              <a:t>assive </a:t>
            </a:r>
            <a:r>
              <a:rPr lang="en-US" altLang="zh-CN">
                <a:solidFill>
                  <a:srgbClr val="FF0000"/>
                </a:solidFill>
                <a:latin typeface="Trebuchet MS" panose="020B0603020202020204" pitchFamily="34" charset="0"/>
              </a:rPr>
              <a:t>O</a:t>
            </a:r>
            <a:r>
              <a:rPr lang="en-US" altLang="zh-CN" b="1">
                <a:solidFill>
                  <a:srgbClr val="C0504D"/>
                </a:solidFill>
                <a:latin typeface="Trebuchet MS" panose="020B0603020202020204" pitchFamily="34" charset="0"/>
              </a:rPr>
              <a:t>ptical </a:t>
            </a:r>
            <a:r>
              <a:rPr lang="en-US" altLang="zh-CN">
                <a:solidFill>
                  <a:srgbClr val="FF0000"/>
                </a:solidFill>
                <a:latin typeface="Trebuchet MS" panose="020B0603020202020204" pitchFamily="34" charset="0"/>
              </a:rPr>
              <a:t>N</a:t>
            </a:r>
            <a:r>
              <a:rPr lang="en-US" altLang="zh-CN" b="1">
                <a:solidFill>
                  <a:srgbClr val="C0504D"/>
                </a:solidFill>
                <a:latin typeface="Trebuchet MS" panose="020B0603020202020204" pitchFamily="34" charset="0"/>
              </a:rPr>
              <a:t>etwork</a:t>
            </a:r>
            <a:r>
              <a:rPr lang="en-US" altLang="zh-CN">
                <a:solidFill>
                  <a:srgbClr val="C0504D"/>
                </a:solidFill>
                <a:latin typeface="Trebuchet MS" panose="020B0603020202020204" pitchFamily="34" charset="0"/>
              </a:rPr>
              <a:t>  </a:t>
            </a:r>
          </a:p>
          <a:p>
            <a:pPr algn="ctr" eaLnBrk="1" hangingPunct="1">
              <a:lnSpc>
                <a:spcPct val="8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C0504D"/>
                </a:solidFill>
                <a:latin typeface="Trebuchet MS" panose="020B0603020202020204" pitchFamily="34" charset="0"/>
              </a:rPr>
              <a:t>无源光网络</a:t>
            </a:r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CFEE6CCB-AD00-9E1B-EB7C-9CEFF6AB0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3925" y="3978275"/>
            <a:ext cx="676275" cy="85725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4FB53A63-E2AF-02F2-A6A4-3D87B0DEC8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1863" y="2259013"/>
            <a:ext cx="1014412" cy="1547812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D0BA7022-CB7E-3792-792C-023202A443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1213" y="1863725"/>
            <a:ext cx="985837" cy="26670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217DDFFF-DBAE-4365-F187-2439E5D5A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700" y="2219325"/>
            <a:ext cx="998538" cy="19685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4549C123-601E-94CF-4AED-02A7FC86C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9488" y="3895725"/>
            <a:ext cx="2016125" cy="25400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B1BA5A86-AA86-C6FC-941A-60C9E0505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75" y="2279650"/>
            <a:ext cx="1809750" cy="1725613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CE3F570A-C94B-D349-F7B8-562789B76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3038" y="2454275"/>
            <a:ext cx="0" cy="422275"/>
          </a:xfrm>
          <a:prstGeom prst="line">
            <a:avLst/>
          </a:prstGeom>
          <a:noFill/>
          <a:ln w="76200">
            <a:solidFill>
              <a:srgbClr val="00CC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393B1722-4E47-C5CA-7887-4ED92E5C0F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850" y="4030663"/>
            <a:ext cx="14288" cy="533400"/>
          </a:xfrm>
          <a:prstGeom prst="line">
            <a:avLst/>
          </a:prstGeom>
          <a:noFill/>
          <a:ln w="76200">
            <a:solidFill>
              <a:srgbClr val="00CC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Line 13">
            <a:extLst>
              <a:ext uri="{FF2B5EF4-FFF2-40B4-BE49-F238E27FC236}">
                <a16:creationId xmlns:a16="http://schemas.microsoft.com/office/drawing/2014/main" id="{5736F410-D290-479F-4A1A-049D214D3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6563" y="3887788"/>
            <a:ext cx="1587500" cy="1587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E761455-C0CE-F41F-FA21-137EFDC8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367338"/>
            <a:ext cx="8548688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kumimoji="1" lang="en-US" altLang="zh-CN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PON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组成：</a:t>
            </a:r>
            <a:r>
              <a:rPr kumimoji="1" lang="en-US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光线路终端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OLT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）、</a:t>
            </a:r>
            <a:r>
              <a:rPr kumimoji="1" lang="en-US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光网络单元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ONU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）和无源分光器（</a:t>
            </a:r>
            <a:r>
              <a:rPr kumimoji="1" lang="en-US" altLang="zh-CN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POS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kumimoji="1" lang="en-US" altLang="zh-CN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PON</a:t>
            </a:r>
            <a:r>
              <a:rPr kumimoji="1" lang="zh-CN" altLang="en-US" b="1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的特点：节约、可靠、长距离、高带宽、灵活。</a:t>
            </a:r>
          </a:p>
        </p:txBody>
      </p:sp>
      <p:pic>
        <p:nvPicPr>
          <p:cNvPr id="12303" name="Picture 15" descr="民宅">
            <a:extLst>
              <a:ext uri="{FF2B5EF4-FFF2-40B4-BE49-F238E27FC236}">
                <a16:creationId xmlns:a16="http://schemas.microsoft.com/office/drawing/2014/main" id="{8EA3A4D8-4064-5189-D326-5072625C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38" y="1381125"/>
            <a:ext cx="1133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 descr="民宅">
            <a:extLst>
              <a:ext uri="{FF2B5EF4-FFF2-40B4-BE49-F238E27FC236}">
                <a16:creationId xmlns:a16="http://schemas.microsoft.com/office/drawing/2014/main" id="{3B471CAA-7962-508E-F79C-AEA577163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2171700"/>
            <a:ext cx="1133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7" descr="大楼通用_03">
            <a:extLst>
              <a:ext uri="{FF2B5EF4-FFF2-40B4-BE49-F238E27FC236}">
                <a16:creationId xmlns:a16="http://schemas.microsoft.com/office/drawing/2014/main" id="{5949FBB1-86C0-1B0C-CF63-028302B5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3373438"/>
            <a:ext cx="12954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Picture 18" descr="ONU">
            <a:extLst>
              <a:ext uri="{FF2B5EF4-FFF2-40B4-BE49-F238E27FC236}">
                <a16:creationId xmlns:a16="http://schemas.microsoft.com/office/drawing/2014/main" id="{13E6E6FD-8968-5EFA-7DA1-F7090BAD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1558925"/>
            <a:ext cx="6477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19" descr="ONU">
            <a:extLst>
              <a:ext uri="{FF2B5EF4-FFF2-40B4-BE49-F238E27FC236}">
                <a16:creationId xmlns:a16="http://schemas.microsoft.com/office/drawing/2014/main" id="{1E94B305-B9C4-F248-C6F2-D1CCB714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279650"/>
            <a:ext cx="6477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8" name="Picture 20" descr="ONU">
            <a:extLst>
              <a:ext uri="{FF2B5EF4-FFF2-40B4-BE49-F238E27FC236}">
                <a16:creationId xmlns:a16="http://schemas.microsoft.com/office/drawing/2014/main" id="{8F1A9C97-908E-1A4D-78B9-FA6425C4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933825"/>
            <a:ext cx="6477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21" descr="分光器">
            <a:extLst>
              <a:ext uri="{FF2B5EF4-FFF2-40B4-BE49-F238E27FC236}">
                <a16:creationId xmlns:a16="http://schemas.microsoft.com/office/drawing/2014/main" id="{5DAD1BBF-B220-212F-AC6C-9853D61C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060575"/>
            <a:ext cx="4968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22" descr="分光器">
            <a:extLst>
              <a:ext uri="{FF2B5EF4-FFF2-40B4-BE49-F238E27FC236}">
                <a16:creationId xmlns:a16="http://schemas.microsoft.com/office/drawing/2014/main" id="{C9F21C88-1D68-8152-DA25-04C02144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3716338"/>
            <a:ext cx="4968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23" descr="s6500">
            <a:extLst>
              <a:ext uri="{FF2B5EF4-FFF2-40B4-BE49-F238E27FC236}">
                <a16:creationId xmlns:a16="http://schemas.microsoft.com/office/drawing/2014/main" id="{71E64493-71FA-6A8E-0C24-5A72C1C6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141663"/>
            <a:ext cx="113823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2" name="Rectangle 24">
            <a:extLst>
              <a:ext uri="{FF2B5EF4-FFF2-40B4-BE49-F238E27FC236}">
                <a16:creationId xmlns:a16="http://schemas.microsoft.com/office/drawing/2014/main" id="{0DC229B6-66FB-B4FD-2511-741E5A743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3429000"/>
            <a:ext cx="936625" cy="215900"/>
          </a:xfrm>
          <a:prstGeom prst="rect">
            <a:avLst/>
          </a:prstGeom>
          <a:solidFill>
            <a:srgbClr val="FFFFFF">
              <a:alpha val="54117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99"/>
                </a:solidFill>
                <a:latin typeface="Trebuchet MS" panose="020B0603020202020204" pitchFamily="34" charset="0"/>
              </a:rPr>
              <a:t>PSTN</a:t>
            </a:r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809DEC8B-C1A9-7D83-3B81-B0E248F1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3789363"/>
            <a:ext cx="936625" cy="215900"/>
          </a:xfrm>
          <a:prstGeom prst="rect">
            <a:avLst/>
          </a:prstGeom>
          <a:solidFill>
            <a:srgbClr val="FFFFFF">
              <a:alpha val="54117"/>
            </a:srgbClr>
          </a:solidFill>
          <a:ln w="9525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99"/>
                </a:solidFill>
                <a:latin typeface="Trebuchet MS" panose="020B0603020202020204" pitchFamily="34" charset="0"/>
              </a:rPr>
              <a:t>Internet</a:t>
            </a:r>
          </a:p>
        </p:txBody>
      </p:sp>
      <p:sp>
        <p:nvSpPr>
          <p:cNvPr id="12314" name="Rectangle 26">
            <a:extLst>
              <a:ext uri="{FF2B5EF4-FFF2-40B4-BE49-F238E27FC236}">
                <a16:creationId xmlns:a16="http://schemas.microsoft.com/office/drawing/2014/main" id="{287E6388-C00A-07AB-5640-BE420D9B6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4149725"/>
            <a:ext cx="936625" cy="215900"/>
          </a:xfrm>
          <a:prstGeom prst="rect">
            <a:avLst/>
          </a:prstGeom>
          <a:solidFill>
            <a:srgbClr val="FFFFFF">
              <a:alpha val="54117"/>
            </a:srgbClr>
          </a:solidFill>
          <a:ln w="9525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000099"/>
                </a:solidFill>
                <a:latin typeface="Trebuchet MS" panose="020B0603020202020204" pitchFamily="34" charset="0"/>
              </a:rPr>
              <a:t>CATV</a:t>
            </a:r>
          </a:p>
        </p:txBody>
      </p:sp>
      <p:sp>
        <p:nvSpPr>
          <p:cNvPr id="12315" name="Line 27">
            <a:extLst>
              <a:ext uri="{FF2B5EF4-FFF2-40B4-BE49-F238E27FC236}">
                <a16:creationId xmlns:a16="http://schemas.microsoft.com/office/drawing/2014/main" id="{1D1534F0-BE57-B655-0258-2EF493A99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00" y="3530600"/>
            <a:ext cx="2873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6" name="Line 28">
            <a:extLst>
              <a:ext uri="{FF2B5EF4-FFF2-40B4-BE49-F238E27FC236}">
                <a16:creationId xmlns:a16="http://schemas.microsoft.com/office/drawing/2014/main" id="{B9617335-50BA-D1B4-5052-1B3215F13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00" y="3889375"/>
            <a:ext cx="2873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7" name="Line 29">
            <a:extLst>
              <a:ext uri="{FF2B5EF4-FFF2-40B4-BE49-F238E27FC236}">
                <a16:creationId xmlns:a16="http://schemas.microsoft.com/office/drawing/2014/main" id="{7D699354-3DF8-271E-9809-2F23EA45B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00" y="4235450"/>
            <a:ext cx="2873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8" name="AutoShape 30">
            <a:extLst>
              <a:ext uri="{FF2B5EF4-FFF2-40B4-BE49-F238E27FC236}">
                <a16:creationId xmlns:a16="http://schemas.microsoft.com/office/drawing/2014/main" id="{F7FF7DD7-918C-8585-2C69-60D121384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058988"/>
            <a:ext cx="2016125" cy="649287"/>
          </a:xfrm>
          <a:prstGeom prst="wedgeRectCallout">
            <a:avLst>
              <a:gd name="adj1" fmla="val -3306"/>
              <a:gd name="adj2" fmla="val 120171"/>
            </a:avLst>
          </a:prstGeom>
          <a:noFill/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0" tIns="0" rIns="18000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b="1">
                <a:solidFill>
                  <a:srgbClr val="FF0000"/>
                </a:solidFill>
                <a:latin typeface="Trebuchet MS" panose="020B0603020202020204" pitchFamily="34" charset="0"/>
              </a:rPr>
              <a:t>O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ptical </a:t>
            </a:r>
            <a:r>
              <a:rPr lang="en-US" altLang="zh-CN" sz="1200" b="1">
                <a:solidFill>
                  <a:srgbClr val="FF0000"/>
                </a:solidFill>
                <a:latin typeface="Trebuchet MS" panose="020B0603020202020204" pitchFamily="34" charset="0"/>
              </a:rPr>
              <a:t>L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ine </a:t>
            </a:r>
            <a:r>
              <a:rPr lang="en-US" altLang="zh-CN" sz="1200" b="1">
                <a:solidFill>
                  <a:srgbClr val="FF0000"/>
                </a:solidFill>
                <a:latin typeface="Trebuchet MS" panose="020B0603020202020204" pitchFamily="34" charset="0"/>
              </a:rPr>
              <a:t>T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erminal </a:t>
            </a: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400" b="1">
                <a:solidFill>
                  <a:srgbClr val="000000"/>
                </a:solidFill>
                <a:latin typeface="Trebuchet MS" panose="020B0603020202020204" pitchFamily="34" charset="0"/>
              </a:rPr>
              <a:t>光线路终端</a:t>
            </a:r>
          </a:p>
        </p:txBody>
      </p:sp>
      <p:sp>
        <p:nvSpPr>
          <p:cNvPr id="12319" name="AutoShape 31">
            <a:extLst>
              <a:ext uri="{FF2B5EF4-FFF2-40B4-BE49-F238E27FC236}">
                <a16:creationId xmlns:a16="http://schemas.microsoft.com/office/drawing/2014/main" id="{C40C154A-0A34-2CA1-EE2C-AF439FC5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2635250"/>
            <a:ext cx="2087562" cy="649288"/>
          </a:xfrm>
          <a:prstGeom prst="wedgeRectCallout">
            <a:avLst>
              <a:gd name="adj1" fmla="val -949"/>
              <a:gd name="adj2" fmla="val 115769"/>
            </a:avLst>
          </a:prstGeom>
          <a:noFill/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0" tIns="0" rIns="18000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P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assive </a:t>
            </a: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O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ptical </a:t>
            </a: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S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plitter </a:t>
            </a: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400" b="1">
                <a:solidFill>
                  <a:srgbClr val="000000"/>
                </a:solidFill>
                <a:latin typeface="Trebuchet MS" panose="020B0603020202020204" pitchFamily="34" charset="0"/>
              </a:rPr>
              <a:t>无源分光器</a:t>
            </a:r>
          </a:p>
        </p:txBody>
      </p:sp>
      <p:sp>
        <p:nvSpPr>
          <p:cNvPr id="12320" name="AutoShape 32">
            <a:extLst>
              <a:ext uri="{FF2B5EF4-FFF2-40B4-BE49-F238E27FC236}">
                <a16:creationId xmlns:a16="http://schemas.microsoft.com/office/drawing/2014/main" id="{5D07B99A-E7DB-6910-9C29-260B2A250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2997200"/>
            <a:ext cx="2087563" cy="649288"/>
          </a:xfrm>
          <a:prstGeom prst="wedgeRectCallout">
            <a:avLst>
              <a:gd name="adj1" fmla="val -1861"/>
              <a:gd name="adj2" fmla="val 104523"/>
            </a:avLst>
          </a:prstGeom>
          <a:noFill/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0" tIns="0" rIns="18000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O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ptical </a:t>
            </a: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N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etwork </a:t>
            </a:r>
            <a:r>
              <a:rPr lang="en-US" altLang="zh-CN" sz="1200" b="1">
                <a:solidFill>
                  <a:srgbClr val="FF3300"/>
                </a:solidFill>
                <a:latin typeface="Trebuchet MS" panose="020B0603020202020204" pitchFamily="34" charset="0"/>
              </a:rPr>
              <a:t>U</a:t>
            </a:r>
            <a:r>
              <a:rPr lang="en-US" altLang="zh-CN" sz="1200" b="1">
                <a:solidFill>
                  <a:srgbClr val="000000"/>
                </a:solidFill>
                <a:latin typeface="Trebuchet MS" panose="020B0603020202020204" pitchFamily="34" charset="0"/>
              </a:rPr>
              <a:t>nit </a:t>
            </a: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400" b="1">
                <a:solidFill>
                  <a:srgbClr val="000000"/>
                </a:solidFill>
                <a:latin typeface="Trebuchet MS" panose="020B0603020202020204" pitchFamily="34" charset="0"/>
              </a:rPr>
              <a:t>光网络单元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9AFD153-F2C0-7264-D365-4E728636E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PON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传输原理－单纤双向传输</a:t>
            </a:r>
          </a:p>
        </p:txBody>
      </p:sp>
      <p:pic>
        <p:nvPicPr>
          <p:cNvPr id="16387" name="Picture 4" descr="分光器">
            <a:extLst>
              <a:ext uri="{FF2B5EF4-FFF2-40B4-BE49-F238E27FC236}">
                <a16:creationId xmlns:a16="http://schemas.microsoft.com/office/drawing/2014/main" id="{C5F62230-8B1D-068D-7F08-7C6078C6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852738"/>
            <a:ext cx="108108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 descr="ONU">
            <a:extLst>
              <a:ext uri="{FF2B5EF4-FFF2-40B4-BE49-F238E27FC236}">
                <a16:creationId xmlns:a16="http://schemas.microsoft.com/office/drawing/2014/main" id="{04D89AFA-B80D-313C-1E43-D54ABFE1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8" y="2276475"/>
            <a:ext cx="108108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Line 6">
            <a:extLst>
              <a:ext uri="{FF2B5EF4-FFF2-40B4-BE49-F238E27FC236}">
                <a16:creationId xmlns:a16="http://schemas.microsoft.com/office/drawing/2014/main" id="{91B464DE-FC1F-50B4-F9C6-98416B37F3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8" y="2852738"/>
            <a:ext cx="1655762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0" name="Line 7">
            <a:extLst>
              <a:ext uri="{FF2B5EF4-FFF2-40B4-BE49-F238E27FC236}">
                <a16:creationId xmlns:a16="http://schemas.microsoft.com/office/drawing/2014/main" id="{8FE6B8A9-EAEC-8FEF-F6DF-6CD316470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8" y="3068638"/>
            <a:ext cx="18716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391" name="Picture 8" descr="ONU">
            <a:extLst>
              <a:ext uri="{FF2B5EF4-FFF2-40B4-BE49-F238E27FC236}">
                <a16:creationId xmlns:a16="http://schemas.microsoft.com/office/drawing/2014/main" id="{DEFFB5BD-3B62-4846-8489-FFA171FA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495550"/>
            <a:ext cx="1081088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 descr="ONU">
            <a:extLst>
              <a:ext uri="{FF2B5EF4-FFF2-40B4-BE49-F238E27FC236}">
                <a16:creationId xmlns:a16="http://schemas.microsoft.com/office/drawing/2014/main" id="{7E09E540-E4AD-0D5D-36C7-CDF12CD9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2855913"/>
            <a:ext cx="1081088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 descr="ONU">
            <a:extLst>
              <a:ext uri="{FF2B5EF4-FFF2-40B4-BE49-F238E27FC236}">
                <a16:creationId xmlns:a16="http://schemas.microsoft.com/office/drawing/2014/main" id="{B0F76FC6-4C41-D5B6-B3B1-B9819ABA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3284538"/>
            <a:ext cx="1081088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11" descr="ONU">
            <a:extLst>
              <a:ext uri="{FF2B5EF4-FFF2-40B4-BE49-F238E27FC236}">
                <a16:creationId xmlns:a16="http://schemas.microsoft.com/office/drawing/2014/main" id="{B38AA942-1695-E820-A969-83F35BF6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3644900"/>
            <a:ext cx="1081088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Line 12">
            <a:extLst>
              <a:ext uri="{FF2B5EF4-FFF2-40B4-BE49-F238E27FC236}">
                <a16:creationId xmlns:a16="http://schemas.microsoft.com/office/drawing/2014/main" id="{7A880AAD-CC82-5369-E7D7-95B3AB3A73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2688" y="3284538"/>
            <a:ext cx="18716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Line 13">
            <a:extLst>
              <a:ext uri="{FF2B5EF4-FFF2-40B4-BE49-F238E27FC236}">
                <a16:creationId xmlns:a16="http://schemas.microsoft.com/office/drawing/2014/main" id="{3339FB42-5E1A-E409-BE04-AEBB69BD8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2688" y="3284538"/>
            <a:ext cx="18716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Line 14">
            <a:extLst>
              <a:ext uri="{FF2B5EF4-FFF2-40B4-BE49-F238E27FC236}">
                <a16:creationId xmlns:a16="http://schemas.microsoft.com/office/drawing/2014/main" id="{ADD5C8BD-4B8F-3E89-6B9D-11081AC66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4275" y="3284538"/>
            <a:ext cx="1727200" cy="576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398" name="Picture 15" descr="核心交换机">
            <a:extLst>
              <a:ext uri="{FF2B5EF4-FFF2-40B4-BE49-F238E27FC236}">
                <a16:creationId xmlns:a16="http://schemas.microsoft.com/office/drawing/2014/main" id="{E1B0BF34-F310-1CC0-8E0C-7044D354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2989263"/>
            <a:ext cx="89852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9" name="Line 16">
            <a:extLst>
              <a:ext uri="{FF2B5EF4-FFF2-40B4-BE49-F238E27FC236}">
                <a16:creationId xmlns:a16="http://schemas.microsoft.com/office/drawing/2014/main" id="{4D26C173-C09B-EFC3-8956-8AFFEA290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284538"/>
            <a:ext cx="13684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Line 17">
            <a:extLst>
              <a:ext uri="{FF2B5EF4-FFF2-40B4-BE49-F238E27FC236}">
                <a16:creationId xmlns:a16="http://schemas.microsoft.com/office/drawing/2014/main" id="{FF756B76-084A-D389-24E5-32188EF04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6925" y="2636838"/>
            <a:ext cx="18716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16401" name="Text Box 18">
            <a:extLst>
              <a:ext uri="{FF2B5EF4-FFF2-40B4-BE49-F238E27FC236}">
                <a16:creationId xmlns:a16="http://schemas.microsoft.com/office/drawing/2014/main" id="{B819E50C-F280-684D-D0C3-110E1ACAB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363" y="2205038"/>
            <a:ext cx="18557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solidFill>
                  <a:srgbClr val="000000"/>
                </a:solidFill>
                <a:latin typeface="Trebuchet MS" panose="020B0603020202020204" pitchFamily="34" charset="0"/>
              </a:rPr>
              <a:t>1490nm</a:t>
            </a:r>
          </a:p>
        </p:txBody>
      </p:sp>
      <p:sp>
        <p:nvSpPr>
          <p:cNvPr id="16402" name="Line 19">
            <a:extLst>
              <a:ext uri="{FF2B5EF4-FFF2-40B4-BE49-F238E27FC236}">
                <a16:creationId xmlns:a16="http://schemas.microsoft.com/office/drawing/2014/main" id="{301723FD-E664-343A-EFA8-F0E554B93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6925" y="3860800"/>
            <a:ext cx="1871663" cy="0"/>
          </a:xfrm>
          <a:prstGeom prst="line">
            <a:avLst/>
          </a:prstGeom>
          <a:noFill/>
          <a:ln w="28575">
            <a:solidFill>
              <a:srgbClr val="33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16403" name="Text Box 20">
            <a:extLst>
              <a:ext uri="{FF2B5EF4-FFF2-40B4-BE49-F238E27FC236}">
                <a16:creationId xmlns:a16="http://schemas.microsoft.com/office/drawing/2014/main" id="{10C3A082-C8FE-CE95-CDF8-9DD274D56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363" y="4005263"/>
            <a:ext cx="18557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>
                <a:solidFill>
                  <a:srgbClr val="000000"/>
                </a:solidFill>
                <a:latin typeface="Trebuchet MS" panose="020B0603020202020204" pitchFamily="34" charset="0"/>
              </a:rPr>
              <a:t>1310nm</a:t>
            </a:r>
          </a:p>
        </p:txBody>
      </p:sp>
      <p:sp>
        <p:nvSpPr>
          <p:cNvPr id="16404" name="Text Box 21">
            <a:extLst>
              <a:ext uri="{FF2B5EF4-FFF2-40B4-BE49-F238E27FC236}">
                <a16:creationId xmlns:a16="http://schemas.microsoft.com/office/drawing/2014/main" id="{45F631A1-0D92-F06D-906D-F80B0E75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3717925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latin typeface="Trebuchet MS" panose="020B0603020202020204" pitchFamily="34" charset="0"/>
              </a:rPr>
              <a:t>OLT</a:t>
            </a:r>
          </a:p>
        </p:txBody>
      </p:sp>
      <p:sp>
        <p:nvSpPr>
          <p:cNvPr id="16405" name="Text Box 22">
            <a:extLst>
              <a:ext uri="{FF2B5EF4-FFF2-40B4-BE49-F238E27FC236}">
                <a16:creationId xmlns:a16="http://schemas.microsoft.com/office/drawing/2014/main" id="{7D950803-EF16-2C30-8993-12AF9E7F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938" y="4460875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latin typeface="Trebuchet MS" panose="020B0603020202020204" pitchFamily="34" charset="0"/>
              </a:rPr>
              <a:t>ONU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7E1FEE3-5CDA-2823-7AB6-6289067A5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PON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FTTX——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成本优势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9050258C-0A90-5490-CB3A-ED5DD05A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71800"/>
            <a:ext cx="514191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5B18589-FF50-286E-5735-FCB8EDCD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5181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5">
            <a:extLst>
              <a:ext uri="{FF2B5EF4-FFF2-40B4-BE49-F238E27FC236}">
                <a16:creationId xmlns:a16="http://schemas.microsoft.com/office/drawing/2014/main" id="{EC7BE377-E88B-1A45-92D9-6C0FA4CA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95400"/>
            <a:ext cx="16764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</a:rPr>
              <a:t>P2P</a:t>
            </a:r>
            <a:r>
              <a:rPr lang="zh-CN" altLang="en-US">
                <a:solidFill>
                  <a:srgbClr val="FFFFFF"/>
                </a:solidFill>
                <a:latin typeface="Calibri" panose="020F0502020204030204" pitchFamily="34" charset="0"/>
              </a:rPr>
              <a:t>方式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14A45749-F546-F9B5-4F6C-F5B50FDD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124200"/>
            <a:ext cx="1676400" cy="381000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</a:rPr>
              <a:t>PON</a:t>
            </a:r>
            <a:r>
              <a:rPr lang="zh-CN" altLang="en-US">
                <a:solidFill>
                  <a:srgbClr val="FFFFFF"/>
                </a:solidFill>
                <a:latin typeface="Calibri" panose="020F0502020204030204" pitchFamily="34" charset="0"/>
              </a:rPr>
              <a:t>方式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D1E0468C-1784-3DDA-E3B4-6E3B0A52F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304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E77912"/>
              </a:buClr>
              <a:buFont typeface="Wingdings" panose="05000000000000000000" pitchFamily="2" charset="2"/>
              <a:buChar char="n"/>
            </a:pPr>
            <a:r>
              <a:rPr kumimoji="1"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每个用户独享一根光纤；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E77912"/>
              </a:buClr>
              <a:buFont typeface="Wingdings" panose="05000000000000000000" pitchFamily="2" charset="2"/>
              <a:buChar char="n"/>
            </a:pPr>
            <a:r>
              <a:rPr kumimoji="1"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每个用户独享一对光模块；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110587CC-D5DA-A907-206A-1E9675AFF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600"/>
            <a:ext cx="3276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E77912"/>
              </a:buClr>
              <a:buFont typeface="Wingdings" panose="05000000000000000000" pitchFamily="2" charset="2"/>
              <a:buChar char="n"/>
            </a:pPr>
            <a:r>
              <a:rPr kumimoji="1"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多个用户共享一根主干光纤；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E77912"/>
              </a:buClr>
              <a:buFont typeface="Wingdings" panose="05000000000000000000" pitchFamily="2" charset="2"/>
              <a:buChar char="n"/>
            </a:pPr>
            <a:r>
              <a:rPr kumimoji="1"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多个用户共享局端光模块；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D347F13F-D0F6-1B49-8398-39B88952C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29200"/>
            <a:ext cx="9144000" cy="1652588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>
              <a:defRPr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/>
              <a:t>假设有</a:t>
            </a:r>
            <a:r>
              <a:rPr lang="en-US" altLang="zh-CN" dirty="0"/>
              <a:t>32</a:t>
            </a:r>
            <a:r>
              <a:rPr lang="zh-CN" altLang="en-US" dirty="0"/>
              <a:t>个用户，</a:t>
            </a:r>
            <a:r>
              <a:rPr lang="en-US" altLang="zh-CN" dirty="0"/>
              <a:t>D1</a:t>
            </a:r>
            <a:r>
              <a:rPr lang="zh-CN" altLang="en-US" dirty="0"/>
              <a:t>的距离为</a:t>
            </a:r>
            <a:r>
              <a:rPr lang="en-US" altLang="zh-CN" dirty="0"/>
              <a:t>5000m</a:t>
            </a:r>
            <a:r>
              <a:rPr lang="zh-CN" altLang="en-US" dirty="0"/>
              <a:t>，</a:t>
            </a:r>
            <a:r>
              <a:rPr lang="en-US" altLang="zh-CN" dirty="0"/>
              <a:t>D2</a:t>
            </a:r>
            <a:r>
              <a:rPr lang="zh-CN" altLang="en-US" dirty="0"/>
              <a:t>的距离为</a:t>
            </a:r>
            <a:r>
              <a:rPr lang="en-US" altLang="zh-CN" dirty="0"/>
              <a:t>50m</a:t>
            </a:r>
            <a:r>
              <a:rPr lang="zh-CN" altLang="en-US" dirty="0"/>
              <a:t>，则：</a:t>
            </a:r>
            <a:r>
              <a:rPr lang="en-US" altLang="zh-CN" dirty="0"/>
              <a:t>P2P</a:t>
            </a:r>
            <a:r>
              <a:rPr lang="zh-CN" altLang="en-US" dirty="0"/>
              <a:t>方式需要</a:t>
            </a:r>
            <a:r>
              <a:rPr lang="en-US" altLang="zh-CN" dirty="0"/>
              <a:t>64</a:t>
            </a:r>
            <a:r>
              <a:rPr lang="zh-CN" altLang="en-US" dirty="0"/>
              <a:t>个光模块，</a:t>
            </a:r>
            <a:r>
              <a:rPr lang="en-US" altLang="zh-CN" dirty="0"/>
              <a:t>P2MP</a:t>
            </a:r>
            <a:r>
              <a:rPr lang="zh-CN" altLang="en-US" dirty="0"/>
              <a:t>方式仅需要</a:t>
            </a:r>
            <a:r>
              <a:rPr lang="en-US" altLang="zh-CN" dirty="0"/>
              <a:t>33</a:t>
            </a:r>
            <a:r>
              <a:rPr lang="zh-CN" altLang="en-US" dirty="0"/>
              <a:t>个光模块，节约近</a:t>
            </a:r>
            <a:r>
              <a:rPr lang="en-US" altLang="zh-CN" dirty="0"/>
              <a:t>50</a:t>
            </a:r>
            <a:r>
              <a:rPr lang="zh-CN" altLang="en-US" dirty="0"/>
              <a:t>％；</a:t>
            </a:r>
          </a:p>
          <a:p>
            <a:pPr eaLnBrk="1" hangingPunct="1">
              <a:defRPr/>
            </a:pPr>
            <a:r>
              <a:rPr lang="zh-CN" altLang="en-US" dirty="0"/>
              <a:t>点对点方式需要（</a:t>
            </a:r>
            <a:r>
              <a:rPr lang="en-US" altLang="zh-CN" dirty="0"/>
              <a:t>5000</a:t>
            </a:r>
            <a:r>
              <a:rPr lang="zh-CN" altLang="en-US" dirty="0"/>
              <a:t>＋</a:t>
            </a:r>
            <a:r>
              <a:rPr lang="en-US" altLang="zh-CN" dirty="0"/>
              <a:t>50</a:t>
            </a:r>
            <a:r>
              <a:rPr lang="zh-CN" altLang="en-US" dirty="0"/>
              <a:t>）</a:t>
            </a:r>
            <a:r>
              <a:rPr lang="en-US" altLang="zh-CN" dirty="0"/>
              <a:t>×32</a:t>
            </a:r>
            <a:r>
              <a:rPr lang="zh-CN" altLang="en-US" dirty="0"/>
              <a:t>＝</a:t>
            </a:r>
            <a:r>
              <a:rPr lang="en-US" altLang="zh-CN" dirty="0"/>
              <a:t>176000m</a:t>
            </a:r>
            <a:r>
              <a:rPr lang="zh-CN" altLang="en-US" dirty="0"/>
              <a:t>光纤，点对多点方式仅需要</a:t>
            </a:r>
            <a:r>
              <a:rPr lang="en-US" altLang="zh-CN" dirty="0"/>
              <a:t>5000</a:t>
            </a:r>
            <a:r>
              <a:rPr lang="zh-CN" altLang="en-US" dirty="0"/>
              <a:t>＋</a:t>
            </a:r>
            <a:r>
              <a:rPr lang="en-US" altLang="zh-CN" dirty="0"/>
              <a:t>50×32</a:t>
            </a:r>
            <a:r>
              <a:rPr lang="zh-CN" altLang="en-US" dirty="0"/>
              <a:t>＝</a:t>
            </a:r>
            <a:r>
              <a:rPr lang="en-US" altLang="zh-CN" dirty="0"/>
              <a:t>6600m</a:t>
            </a:r>
            <a:r>
              <a:rPr lang="zh-CN" altLang="en-US" dirty="0"/>
              <a:t>光纤，节约光纤超过</a:t>
            </a:r>
            <a:r>
              <a:rPr lang="en-US" altLang="zh-CN" dirty="0"/>
              <a:t>96</a:t>
            </a:r>
            <a:r>
              <a:rPr lang="zh-CN" altLang="en-US" dirty="0"/>
              <a:t>％。</a:t>
            </a:r>
          </a:p>
        </p:txBody>
      </p:sp>
      <p:sp>
        <p:nvSpPr>
          <p:cNvPr id="1950730" name="AutoShape 10">
            <a:extLst>
              <a:ext uri="{FF2B5EF4-FFF2-40B4-BE49-F238E27FC236}">
                <a16:creationId xmlns:a16="http://schemas.microsoft.com/office/drawing/2014/main" id="{1E89E6F3-F86E-10D6-B99C-0420BE454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2252663"/>
            <a:ext cx="2165350" cy="2016125"/>
          </a:xfrm>
          <a:prstGeom prst="irregularSeal1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大量节约光纤</a:t>
            </a:r>
          </a:p>
          <a:p>
            <a:pPr eaLnBrk="1" hangingPunct="1"/>
            <a:r>
              <a:rPr kumimoji="1" lang="zh-CN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和光模块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0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0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64757D4-C7DC-F0CC-E0E8-000322CBE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1150938"/>
            <a:ext cx="3889375" cy="39211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7C61341-4EA2-BD5B-F7D3-103616327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PON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FTTX——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维护优势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6F69A2A-F997-A23E-9E8E-BBD239E927AD}"/>
              </a:ext>
            </a:extLst>
          </p:cNvPr>
          <p:cNvGrpSpPr>
            <a:grpSpLocks/>
          </p:cNvGrpSpPr>
          <p:nvPr/>
        </p:nvGrpSpPr>
        <p:grpSpPr bwMode="auto">
          <a:xfrm>
            <a:off x="1435100" y="3532188"/>
            <a:ext cx="2406650" cy="495300"/>
            <a:chOff x="649" y="2581"/>
            <a:chExt cx="1516" cy="312"/>
          </a:xfrm>
        </p:grpSpPr>
        <p:sp>
          <p:nvSpPr>
            <p:cNvPr id="24691" name="Oval 5">
              <a:extLst>
                <a:ext uri="{FF2B5EF4-FFF2-40B4-BE49-F238E27FC236}">
                  <a16:creationId xmlns:a16="http://schemas.microsoft.com/office/drawing/2014/main" id="{A79095FC-12F7-8083-8731-7C714D463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" y="2582"/>
              <a:ext cx="605" cy="3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92" name="Oval 6">
              <a:extLst>
                <a:ext uri="{FF2B5EF4-FFF2-40B4-BE49-F238E27FC236}">
                  <a16:creationId xmlns:a16="http://schemas.microsoft.com/office/drawing/2014/main" id="{FA594410-991D-D973-CCE8-538101AEA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581"/>
              <a:ext cx="605" cy="3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4581" name="Line 7">
            <a:extLst>
              <a:ext uri="{FF2B5EF4-FFF2-40B4-BE49-F238E27FC236}">
                <a16:creationId xmlns:a16="http://schemas.microsoft.com/office/drawing/2014/main" id="{EEDF3A74-7237-227D-6614-B8561CCCFD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3832225"/>
            <a:ext cx="3175" cy="4968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A5F424F0-628C-D96B-3934-339FCBAE3F76}"/>
              </a:ext>
            </a:extLst>
          </p:cNvPr>
          <p:cNvGrpSpPr>
            <a:grpSpLocks/>
          </p:cNvGrpSpPr>
          <p:nvPr/>
        </p:nvGrpSpPr>
        <p:grpSpPr bwMode="auto">
          <a:xfrm>
            <a:off x="2811463" y="2076450"/>
            <a:ext cx="1333500" cy="554038"/>
            <a:chOff x="1495" y="1921"/>
            <a:chExt cx="840" cy="231"/>
          </a:xfrm>
        </p:grpSpPr>
        <p:sp>
          <p:nvSpPr>
            <p:cNvPr id="24688" name="AutoShape 9">
              <a:extLst>
                <a:ext uri="{FF2B5EF4-FFF2-40B4-BE49-F238E27FC236}">
                  <a16:creationId xmlns:a16="http://schemas.microsoft.com/office/drawing/2014/main" id="{B58D3672-D44F-F7DA-5937-FB4DDB74E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1921"/>
              <a:ext cx="498" cy="229"/>
            </a:xfrm>
            <a:prstGeom prst="wedgeRectCallout">
              <a:avLst>
                <a:gd name="adj1" fmla="val -126306"/>
                <a:gd name="adj2" fmla="val 247380"/>
              </a:avLst>
            </a:prstGeom>
            <a:solidFill>
              <a:srgbClr val="66F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00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4689" name="AutoShape 10">
              <a:extLst>
                <a:ext uri="{FF2B5EF4-FFF2-40B4-BE49-F238E27FC236}">
                  <a16:creationId xmlns:a16="http://schemas.microsoft.com/office/drawing/2014/main" id="{FB91CC28-41AE-D574-52EF-B511EF7E6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923"/>
              <a:ext cx="394" cy="229"/>
            </a:xfrm>
            <a:prstGeom prst="wedgeRectCallout">
              <a:avLst>
                <a:gd name="adj1" fmla="val -53806"/>
                <a:gd name="adj2" fmla="val 236898"/>
              </a:avLst>
            </a:prstGeom>
            <a:solidFill>
              <a:srgbClr val="66F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000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4690" name="Text Box 11">
              <a:extLst>
                <a:ext uri="{FF2B5EF4-FFF2-40B4-BE49-F238E27FC236}">
                  <a16:creationId xmlns:a16="http://schemas.microsoft.com/office/drawing/2014/main" id="{E8435759-B415-EC53-D38F-06795263C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" y="1926"/>
              <a:ext cx="7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1400">
                  <a:solidFill>
                    <a:srgbClr val="FF0000"/>
                  </a:solidFill>
                  <a:ea typeface="黑体" panose="02010609060101010101" pitchFamily="49" charset="-122"/>
                </a:rPr>
                <a:t>有源设备都是</a:t>
              </a:r>
            </a:p>
            <a:p>
              <a:pPr eaLnBrk="1" hangingPunct="1"/>
              <a:r>
                <a:rPr kumimoji="1" lang="zh-CN" altLang="en-US" sz="1400">
                  <a:solidFill>
                    <a:srgbClr val="FF0000"/>
                  </a:solidFill>
                  <a:ea typeface="黑体" panose="02010609060101010101" pitchFamily="49" charset="-122"/>
                </a:rPr>
                <a:t>潜在的故障点</a:t>
              </a:r>
            </a:p>
          </p:txBody>
        </p:sp>
      </p:grpSp>
      <p:pic>
        <p:nvPicPr>
          <p:cNvPr id="24583" name="Picture 12">
            <a:extLst>
              <a:ext uri="{FF2B5EF4-FFF2-40B4-BE49-F238E27FC236}">
                <a16:creationId xmlns:a16="http://schemas.microsoft.com/office/drawing/2014/main" id="{175B3DE4-A02B-F6F5-1E09-5CA92F7A1142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4186238"/>
            <a:ext cx="40481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Line 13">
            <a:extLst>
              <a:ext uri="{FF2B5EF4-FFF2-40B4-BE49-F238E27FC236}">
                <a16:creationId xmlns:a16="http://schemas.microsoft.com/office/drawing/2014/main" id="{0052328C-BB17-E1F9-DACA-57C1B01F3C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663" y="3898900"/>
            <a:ext cx="382587" cy="43497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Line 14">
            <a:extLst>
              <a:ext uri="{FF2B5EF4-FFF2-40B4-BE49-F238E27FC236}">
                <a16:creationId xmlns:a16="http://schemas.microsoft.com/office/drawing/2014/main" id="{967C9F32-8D82-7E40-AFDF-9AB30869D0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9875" y="3897313"/>
            <a:ext cx="296863" cy="66198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Line 15">
            <a:extLst>
              <a:ext uri="{FF2B5EF4-FFF2-40B4-BE49-F238E27FC236}">
                <a16:creationId xmlns:a16="http://schemas.microsoft.com/office/drawing/2014/main" id="{8F8E9423-57AE-699C-E327-0345CF3BFF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8175" y="3897313"/>
            <a:ext cx="3175" cy="49688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Line 16">
            <a:extLst>
              <a:ext uri="{FF2B5EF4-FFF2-40B4-BE49-F238E27FC236}">
                <a16:creationId xmlns:a16="http://schemas.microsoft.com/office/drawing/2014/main" id="{DBD74FDF-86D8-6995-4265-B8B38EED9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0088" y="3860800"/>
            <a:ext cx="236537" cy="6826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588" name="Picture 17">
            <a:extLst>
              <a:ext uri="{FF2B5EF4-FFF2-40B4-BE49-F238E27FC236}">
                <a16:creationId xmlns:a16="http://schemas.microsoft.com/office/drawing/2014/main" id="{1B78F57B-E740-E05A-EF1C-E8EB5EDD6AD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519613"/>
            <a:ext cx="4048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8">
            <a:extLst>
              <a:ext uri="{FF2B5EF4-FFF2-40B4-BE49-F238E27FC236}">
                <a16:creationId xmlns:a16="http://schemas.microsoft.com/office/drawing/2014/main" id="{75A7747E-E086-78E3-CDDD-16DD257CED4B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4219575"/>
            <a:ext cx="4048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19">
            <a:extLst>
              <a:ext uri="{FF2B5EF4-FFF2-40B4-BE49-F238E27FC236}">
                <a16:creationId xmlns:a16="http://schemas.microsoft.com/office/drawing/2014/main" id="{F494714E-AAC5-4C32-8F97-72C9D35EBAD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4521200"/>
            <a:ext cx="4048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Picture 20">
            <a:extLst>
              <a:ext uri="{FF2B5EF4-FFF2-40B4-BE49-F238E27FC236}">
                <a16:creationId xmlns:a16="http://schemas.microsoft.com/office/drawing/2014/main" id="{318F4262-C4E7-431E-51EB-D1371DE5452F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05288"/>
            <a:ext cx="4048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Line 21">
            <a:extLst>
              <a:ext uri="{FF2B5EF4-FFF2-40B4-BE49-F238E27FC236}">
                <a16:creationId xmlns:a16="http://schemas.microsoft.com/office/drawing/2014/main" id="{DD5AF110-CE0D-F1AE-D1DB-75E50AE511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5800" y="2690813"/>
            <a:ext cx="12700" cy="960437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22">
            <a:extLst>
              <a:ext uri="{FF2B5EF4-FFF2-40B4-BE49-F238E27FC236}">
                <a16:creationId xmlns:a16="http://schemas.microsoft.com/office/drawing/2014/main" id="{120DBB85-FE27-7829-0B3B-61EBE5C5C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250" y="2674938"/>
            <a:ext cx="3175" cy="906462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23">
            <a:extLst>
              <a:ext uri="{FF2B5EF4-FFF2-40B4-BE49-F238E27FC236}">
                <a16:creationId xmlns:a16="http://schemas.microsoft.com/office/drawing/2014/main" id="{8260D9B2-6ADB-410B-B8BB-D99CFA19CD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3857625"/>
            <a:ext cx="298450" cy="4619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Line 24">
            <a:extLst>
              <a:ext uri="{FF2B5EF4-FFF2-40B4-BE49-F238E27FC236}">
                <a16:creationId xmlns:a16="http://schemas.microsoft.com/office/drawing/2014/main" id="{DCDB1D0A-40D8-40CA-7C80-E9CF2F6146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5163" y="3856038"/>
            <a:ext cx="173037" cy="70961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6" name="Line 25">
            <a:extLst>
              <a:ext uri="{FF2B5EF4-FFF2-40B4-BE49-F238E27FC236}">
                <a16:creationId xmlns:a16="http://schemas.microsoft.com/office/drawing/2014/main" id="{54F26C5D-E5EF-2B63-784F-893B99EF5C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5363" y="3856038"/>
            <a:ext cx="1587" cy="55245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Line 26">
            <a:extLst>
              <a:ext uri="{FF2B5EF4-FFF2-40B4-BE49-F238E27FC236}">
                <a16:creationId xmlns:a16="http://schemas.microsoft.com/office/drawing/2014/main" id="{3C600591-E28E-4A34-1546-25971F3F7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3950" y="3827463"/>
            <a:ext cx="179388" cy="7207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598" name="Picture 27">
            <a:extLst>
              <a:ext uri="{FF2B5EF4-FFF2-40B4-BE49-F238E27FC236}">
                <a16:creationId xmlns:a16="http://schemas.microsoft.com/office/drawing/2014/main" id="{CFD68C5A-DD93-FF81-0E7D-538328E3DF8A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4524375"/>
            <a:ext cx="404812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28">
            <a:extLst>
              <a:ext uri="{FF2B5EF4-FFF2-40B4-BE49-F238E27FC236}">
                <a16:creationId xmlns:a16="http://schemas.microsoft.com/office/drawing/2014/main" id="{254AA841-016C-3B90-EF4B-9DB634A0D02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5" y="4224338"/>
            <a:ext cx="4048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0" name="Picture 29">
            <a:extLst>
              <a:ext uri="{FF2B5EF4-FFF2-40B4-BE49-F238E27FC236}">
                <a16:creationId xmlns:a16="http://schemas.microsoft.com/office/drawing/2014/main" id="{9D93394C-E6C2-5027-92CE-9E3A3A15BA87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4525963"/>
            <a:ext cx="4048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1" name="Picture 30">
            <a:extLst>
              <a:ext uri="{FF2B5EF4-FFF2-40B4-BE49-F238E27FC236}">
                <a16:creationId xmlns:a16="http://schemas.microsoft.com/office/drawing/2014/main" id="{0F9A0312-0C8F-7616-4FBB-C8D90B5F3E64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210050"/>
            <a:ext cx="40481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2" name="Line 31">
            <a:extLst>
              <a:ext uri="{FF2B5EF4-FFF2-40B4-BE49-F238E27FC236}">
                <a16:creationId xmlns:a16="http://schemas.microsoft.com/office/drawing/2014/main" id="{051B2A44-DF98-264B-2265-265446A29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1038" y="3873500"/>
            <a:ext cx="215900" cy="45561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3" name="Line 32">
            <a:extLst>
              <a:ext uri="{FF2B5EF4-FFF2-40B4-BE49-F238E27FC236}">
                <a16:creationId xmlns:a16="http://schemas.microsoft.com/office/drawing/2014/main" id="{6680FB02-418B-C6B2-8407-7B2A4C1F1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1863" y="3865563"/>
            <a:ext cx="146050" cy="69056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4" name="Line 33">
            <a:extLst>
              <a:ext uri="{FF2B5EF4-FFF2-40B4-BE49-F238E27FC236}">
                <a16:creationId xmlns:a16="http://schemas.microsoft.com/office/drawing/2014/main" id="{CD30915E-655B-E652-DF78-1E1B79F18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5713" y="3846513"/>
            <a:ext cx="15875" cy="55245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5" name="Line 34">
            <a:extLst>
              <a:ext uri="{FF2B5EF4-FFF2-40B4-BE49-F238E27FC236}">
                <a16:creationId xmlns:a16="http://schemas.microsoft.com/office/drawing/2014/main" id="{38B8AA25-6943-B429-DD32-C18E3FD68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9700" y="3856038"/>
            <a:ext cx="198438" cy="71278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606" name="Picture 35">
            <a:extLst>
              <a:ext uri="{FF2B5EF4-FFF2-40B4-BE49-F238E27FC236}">
                <a16:creationId xmlns:a16="http://schemas.microsoft.com/office/drawing/2014/main" id="{E7E22F3A-ACAD-7543-11BD-52B487B5ABD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4514850"/>
            <a:ext cx="4048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7" name="Picture 36">
            <a:extLst>
              <a:ext uri="{FF2B5EF4-FFF2-40B4-BE49-F238E27FC236}">
                <a16:creationId xmlns:a16="http://schemas.microsoft.com/office/drawing/2014/main" id="{33C6933A-64D4-FC5D-1280-25028D18D24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4214813"/>
            <a:ext cx="404812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37">
            <a:extLst>
              <a:ext uri="{FF2B5EF4-FFF2-40B4-BE49-F238E27FC236}">
                <a16:creationId xmlns:a16="http://schemas.microsoft.com/office/drawing/2014/main" id="{EA16FB41-0928-217F-EE1A-650CA57F23A7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4516438"/>
            <a:ext cx="404812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9" name="Picture 38">
            <a:extLst>
              <a:ext uri="{FF2B5EF4-FFF2-40B4-BE49-F238E27FC236}">
                <a16:creationId xmlns:a16="http://schemas.microsoft.com/office/drawing/2014/main" id="{39579E70-20EC-0743-BA9E-5AAC83F2124A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4200525"/>
            <a:ext cx="4048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0" name="AutoShape 39">
            <a:extLst>
              <a:ext uri="{FF2B5EF4-FFF2-40B4-BE49-F238E27FC236}">
                <a16:creationId xmlns:a16="http://schemas.microsoft.com/office/drawing/2014/main" id="{21E5350F-3883-5ADC-A0D7-CAA8EF07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3578225"/>
            <a:ext cx="642938" cy="27146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66CC"/>
              </a:gs>
              <a:gs pos="100000">
                <a:srgbClr val="75ACE3"/>
              </a:gs>
            </a:gsLst>
            <a:lin ang="2700000" scaled="1"/>
          </a:gradFill>
          <a:ln w="25400" algn="ctr">
            <a:solidFill>
              <a:srgbClr val="006699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611" name="AutoShape 40">
            <a:extLst>
              <a:ext uri="{FF2B5EF4-FFF2-40B4-BE49-F238E27FC236}">
                <a16:creationId xmlns:a16="http://schemas.microsoft.com/office/drawing/2014/main" id="{9FF5FCB8-7915-BA92-B68D-10EB5F85C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3605213"/>
            <a:ext cx="642937" cy="27146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66CC"/>
              </a:gs>
              <a:gs pos="100000">
                <a:srgbClr val="75ACE3"/>
              </a:gs>
            </a:gsLst>
            <a:lin ang="2700000" scaled="1"/>
          </a:gradFill>
          <a:ln w="25400" algn="ctr">
            <a:solidFill>
              <a:srgbClr val="006699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612" name="Line 41">
            <a:extLst>
              <a:ext uri="{FF2B5EF4-FFF2-40B4-BE49-F238E27FC236}">
                <a16:creationId xmlns:a16="http://schemas.microsoft.com/office/drawing/2014/main" id="{041D5742-CAA1-2080-92E5-FB1EB7A06B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6700" y="3917950"/>
            <a:ext cx="368300" cy="32861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3" name="Line 42">
            <a:extLst>
              <a:ext uri="{FF2B5EF4-FFF2-40B4-BE49-F238E27FC236}">
                <a16:creationId xmlns:a16="http://schemas.microsoft.com/office/drawing/2014/main" id="{90C73964-32BF-1CAE-E7E3-23DAC0F248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5" y="3927475"/>
            <a:ext cx="296863" cy="66198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4" name="Line 43">
            <a:extLst>
              <a:ext uri="{FF2B5EF4-FFF2-40B4-BE49-F238E27FC236}">
                <a16:creationId xmlns:a16="http://schemas.microsoft.com/office/drawing/2014/main" id="{E566B473-B149-79A9-27AC-5F072D191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6463" y="3898900"/>
            <a:ext cx="236537" cy="6826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615" name="Picture 44">
            <a:extLst>
              <a:ext uri="{FF2B5EF4-FFF2-40B4-BE49-F238E27FC236}">
                <a16:creationId xmlns:a16="http://schemas.microsoft.com/office/drawing/2014/main" id="{1A901B68-E0D7-7371-C18D-E30B06861BB3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4178300"/>
            <a:ext cx="4048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6" name="Picture 45">
            <a:extLst>
              <a:ext uri="{FF2B5EF4-FFF2-40B4-BE49-F238E27FC236}">
                <a16:creationId xmlns:a16="http://schemas.microsoft.com/office/drawing/2014/main" id="{42231CD5-B30E-FEEC-15E1-C407C556DD9B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519613"/>
            <a:ext cx="4048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46">
            <a:extLst>
              <a:ext uri="{FF2B5EF4-FFF2-40B4-BE49-F238E27FC236}">
                <a16:creationId xmlns:a16="http://schemas.microsoft.com/office/drawing/2014/main" id="{DC2007B0-A198-9D0D-2CF7-EF354EA55E32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4519613"/>
            <a:ext cx="4048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618" name="AutoShape 47">
            <a:extLst>
              <a:ext uri="{FF2B5EF4-FFF2-40B4-BE49-F238E27FC236}">
                <a16:creationId xmlns:a16="http://schemas.microsoft.com/office/drawing/2014/main" id="{CDFBE71D-35F6-6381-EA2A-F073AA0A783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812756" y="3172620"/>
            <a:ext cx="269875" cy="1109662"/>
          </a:xfrm>
          <a:prstGeom prst="bentConnector5">
            <a:avLst>
              <a:gd name="adj1" fmla="val -80000"/>
              <a:gd name="adj2" fmla="val 35481"/>
              <a:gd name="adj3" fmla="val 180000"/>
            </a:avLst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19" name="AutoShape 48">
            <a:extLst>
              <a:ext uri="{FF2B5EF4-FFF2-40B4-BE49-F238E27FC236}">
                <a16:creationId xmlns:a16="http://schemas.microsoft.com/office/drawing/2014/main" id="{BE6A6E9A-665E-A049-28E5-B639B95720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66950" y="3636963"/>
            <a:ext cx="1098550" cy="141287"/>
          </a:xfrm>
          <a:prstGeom prst="bentConnector4">
            <a:avLst>
              <a:gd name="adj1" fmla="val 34250"/>
              <a:gd name="adj2" fmla="val 261796"/>
            </a:avLst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20" name="Text Box 49">
            <a:extLst>
              <a:ext uri="{FF2B5EF4-FFF2-40B4-BE49-F238E27FC236}">
                <a16:creationId xmlns:a16="http://schemas.microsoft.com/office/drawing/2014/main" id="{18F6126C-F4BD-3891-6E9A-3F4AB2983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1811338"/>
            <a:ext cx="1003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LanSwitch</a:t>
            </a:r>
          </a:p>
        </p:txBody>
      </p:sp>
      <p:sp>
        <p:nvSpPr>
          <p:cNvPr id="24621" name="Text Box 50">
            <a:extLst>
              <a:ext uri="{FF2B5EF4-FFF2-40B4-BE49-F238E27FC236}">
                <a16:creationId xmlns:a16="http://schemas.microsoft.com/office/drawing/2014/main" id="{560C00AA-4027-8A79-210F-9EE15B42E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75" y="3108325"/>
            <a:ext cx="1003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LanSwitch</a:t>
            </a:r>
          </a:p>
        </p:txBody>
      </p:sp>
      <p:sp>
        <p:nvSpPr>
          <p:cNvPr id="24622" name="Text Box 51">
            <a:extLst>
              <a:ext uri="{FF2B5EF4-FFF2-40B4-BE49-F238E27FC236}">
                <a16:creationId xmlns:a16="http://schemas.microsoft.com/office/drawing/2014/main" id="{004415F3-8870-AA34-812F-B05A1572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3" y="3303588"/>
            <a:ext cx="1003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LanSwitch</a:t>
            </a:r>
          </a:p>
        </p:txBody>
      </p:sp>
      <p:sp>
        <p:nvSpPr>
          <p:cNvPr id="24623" name="Text Box 52">
            <a:extLst>
              <a:ext uri="{FF2B5EF4-FFF2-40B4-BE49-F238E27FC236}">
                <a16:creationId xmlns:a16="http://schemas.microsoft.com/office/drawing/2014/main" id="{9A1CE93E-9779-06E0-F527-CD34A785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735138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OLT</a:t>
            </a:r>
          </a:p>
        </p:txBody>
      </p:sp>
      <p:sp>
        <p:nvSpPr>
          <p:cNvPr id="24624" name="Text Box 53">
            <a:extLst>
              <a:ext uri="{FF2B5EF4-FFF2-40B4-BE49-F238E27FC236}">
                <a16:creationId xmlns:a16="http://schemas.microsoft.com/office/drawing/2014/main" id="{AE9C244A-F583-2652-4AD2-E0E78B185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3360738"/>
            <a:ext cx="73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Splitter</a:t>
            </a:r>
          </a:p>
        </p:txBody>
      </p:sp>
      <p:sp>
        <p:nvSpPr>
          <p:cNvPr id="24625" name="Text Box 54">
            <a:extLst>
              <a:ext uri="{FF2B5EF4-FFF2-40B4-BE49-F238E27FC236}">
                <a16:creationId xmlns:a16="http://schemas.microsoft.com/office/drawing/2014/main" id="{6A377B93-27B2-5169-0F45-AD9A9F15E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3" y="3357563"/>
            <a:ext cx="73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400">
                <a:solidFill>
                  <a:srgbClr val="000000"/>
                </a:solidFill>
                <a:ea typeface="黑体" panose="02010609060101010101" pitchFamily="49" charset="-122"/>
              </a:rPr>
              <a:t>Splitter</a:t>
            </a:r>
          </a:p>
        </p:txBody>
      </p:sp>
      <p:sp>
        <p:nvSpPr>
          <p:cNvPr id="1951799" name="AutoShape 55">
            <a:extLst>
              <a:ext uri="{FF2B5EF4-FFF2-40B4-BE49-F238E27FC236}">
                <a16:creationId xmlns:a16="http://schemas.microsoft.com/office/drawing/2014/main" id="{39D8F6F9-8C99-FCC6-912E-838B8379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1154113"/>
            <a:ext cx="2114550" cy="1719262"/>
          </a:xfrm>
          <a:prstGeom prst="irregularSeal1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40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网络可靠性高</a:t>
            </a:r>
          </a:p>
        </p:txBody>
      </p:sp>
      <p:grpSp>
        <p:nvGrpSpPr>
          <p:cNvPr id="4" name="Group 56">
            <a:extLst>
              <a:ext uri="{FF2B5EF4-FFF2-40B4-BE49-F238E27FC236}">
                <a16:creationId xmlns:a16="http://schemas.microsoft.com/office/drawing/2014/main" id="{6852CB2D-5AA8-43BC-EF87-C7358D1DE92A}"/>
              </a:ext>
            </a:extLst>
          </p:cNvPr>
          <p:cNvGrpSpPr>
            <a:grpSpLocks/>
          </p:cNvGrpSpPr>
          <p:nvPr/>
        </p:nvGrpSpPr>
        <p:grpSpPr bwMode="auto">
          <a:xfrm>
            <a:off x="5249863" y="2873375"/>
            <a:ext cx="3208337" cy="1314450"/>
            <a:chOff x="3155" y="2140"/>
            <a:chExt cx="2021" cy="828"/>
          </a:xfrm>
        </p:grpSpPr>
        <p:sp>
          <p:nvSpPr>
            <p:cNvPr id="24686" name="Rectangle 57">
              <a:extLst>
                <a:ext uri="{FF2B5EF4-FFF2-40B4-BE49-F238E27FC236}">
                  <a16:creationId xmlns:a16="http://schemas.microsoft.com/office/drawing/2014/main" id="{E0E77448-C1E0-B758-3BB0-EF168C61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" y="2143"/>
              <a:ext cx="2021" cy="825"/>
            </a:xfrm>
            <a:prstGeom prst="rect">
              <a:avLst/>
            </a:prstGeom>
            <a:solidFill>
              <a:srgbClr val="66FF33">
                <a:alpha val="18823"/>
              </a:srgbClr>
            </a:solidFill>
            <a:ln w="9525" algn="ctr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7" name="Text Box 58">
              <a:extLst>
                <a:ext uri="{FF2B5EF4-FFF2-40B4-BE49-F238E27FC236}">
                  <a16:creationId xmlns:a16="http://schemas.microsoft.com/office/drawing/2014/main" id="{025B6D06-28D8-B6A3-AB3A-D63B2BEC5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" y="2140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1400">
                  <a:solidFill>
                    <a:srgbClr val="3333FF"/>
                  </a:solidFill>
                  <a:ea typeface="黑体" panose="02010609060101010101" pitchFamily="49" charset="-122"/>
                </a:rPr>
                <a:t>无有源设备</a:t>
              </a:r>
            </a:p>
          </p:txBody>
        </p:sp>
      </p:grpSp>
      <p:sp>
        <p:nvSpPr>
          <p:cNvPr id="24628" name="Rectangle 59">
            <a:extLst>
              <a:ext uri="{FF2B5EF4-FFF2-40B4-BE49-F238E27FC236}">
                <a16:creationId xmlns:a16="http://schemas.microsoft.com/office/drawing/2014/main" id="{1B141C28-4DC6-6F66-F1DB-763217FB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3889375" cy="39211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629" name="Text Box 60">
            <a:extLst>
              <a:ext uri="{FF2B5EF4-FFF2-40B4-BE49-F238E27FC236}">
                <a16:creationId xmlns:a16="http://schemas.microsoft.com/office/drawing/2014/main" id="{730D9F07-D61F-83CC-8452-541506C4A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979488"/>
            <a:ext cx="1308100" cy="341312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prstShdw prst="shdw17" dist="17961" dir="13500000">
              <a:srgbClr val="1F5C99"/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>
                <a:solidFill>
                  <a:srgbClr val="FFFFFF"/>
                </a:solidFill>
                <a:ea typeface="黑体" panose="02010609060101010101" pitchFamily="49" charset="-122"/>
              </a:rPr>
              <a:t>PON</a:t>
            </a:r>
            <a:r>
              <a:rPr kumimoji="1" lang="zh-CN" altLang="en-US">
                <a:solidFill>
                  <a:srgbClr val="FFFFFF"/>
                </a:solidFill>
                <a:ea typeface="黑体" panose="02010609060101010101" pitchFamily="49" charset="-122"/>
              </a:rPr>
              <a:t>组网</a:t>
            </a:r>
          </a:p>
        </p:txBody>
      </p:sp>
      <p:sp>
        <p:nvSpPr>
          <p:cNvPr id="24630" name="Text Box 61">
            <a:extLst>
              <a:ext uri="{FF2B5EF4-FFF2-40B4-BE49-F238E27FC236}">
                <a16:creationId xmlns:a16="http://schemas.microsoft.com/office/drawing/2014/main" id="{1585A017-56F6-C664-43AF-581AC1F65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973138"/>
            <a:ext cx="1635125" cy="341312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prstShdw prst="shdw17" dist="17961" dir="13500000">
              <a:srgbClr val="1F5C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>
                <a:solidFill>
                  <a:srgbClr val="FFFFFF"/>
                </a:solidFill>
                <a:ea typeface="黑体" panose="02010609060101010101" pitchFamily="49" charset="-122"/>
              </a:rPr>
              <a:t>交换机组网</a:t>
            </a:r>
          </a:p>
        </p:txBody>
      </p:sp>
      <p:sp>
        <p:nvSpPr>
          <p:cNvPr id="17463" name="Rectangle 62">
            <a:extLst>
              <a:ext uri="{FF2B5EF4-FFF2-40B4-BE49-F238E27FC236}">
                <a16:creationId xmlns:a16="http://schemas.microsoft.com/office/drawing/2014/main" id="{A708DCDF-E548-C0F4-31B5-7D9C6F06B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06988"/>
            <a:ext cx="9144000" cy="1550987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PON</a:t>
            </a: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属于无源光学网，网络中无有源电子器件，这意味着维护成本将显著降低。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由于网络组件数量少，因此故障点也将相应减少，进而运营支出也会最大程度地降低。</a:t>
            </a:r>
          </a:p>
        </p:txBody>
      </p:sp>
      <p:grpSp>
        <p:nvGrpSpPr>
          <p:cNvPr id="24632" name="Group 63">
            <a:extLst>
              <a:ext uri="{FF2B5EF4-FFF2-40B4-BE49-F238E27FC236}">
                <a16:creationId xmlns:a16="http://schemas.microsoft.com/office/drawing/2014/main" id="{543726D0-4D44-1D95-4FE3-CF6B5F2390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52600" y="2192338"/>
            <a:ext cx="446088" cy="682625"/>
            <a:chOff x="1117" y="955"/>
            <a:chExt cx="407" cy="622"/>
          </a:xfrm>
        </p:grpSpPr>
        <p:sp>
          <p:nvSpPr>
            <p:cNvPr id="24669" name="AutoShape 64">
              <a:extLst>
                <a:ext uri="{FF2B5EF4-FFF2-40B4-BE49-F238E27FC236}">
                  <a16:creationId xmlns:a16="http://schemas.microsoft.com/office/drawing/2014/main" id="{6E95D423-08FD-4C34-3F33-3A48F11B083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17" y="955"/>
              <a:ext cx="407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0" name="Rectangle 65">
              <a:extLst>
                <a:ext uri="{FF2B5EF4-FFF2-40B4-BE49-F238E27FC236}">
                  <a16:creationId xmlns:a16="http://schemas.microsoft.com/office/drawing/2014/main" id="{ACA998F1-68A9-46FE-0CB7-BE7B03CEC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999"/>
              <a:ext cx="337" cy="578"/>
            </a:xfrm>
            <a:prstGeom prst="rect">
              <a:avLst/>
            </a:pr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1" name="Freeform 66">
              <a:extLst>
                <a:ext uri="{FF2B5EF4-FFF2-40B4-BE49-F238E27FC236}">
                  <a16:creationId xmlns:a16="http://schemas.microsoft.com/office/drawing/2014/main" id="{DB42FE43-8C78-17D7-ADF9-9503E1B8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955"/>
              <a:ext cx="407" cy="622"/>
            </a:xfrm>
            <a:custGeom>
              <a:avLst/>
              <a:gdLst>
                <a:gd name="T0" fmla="*/ 0 w 10581"/>
                <a:gd name="T1" fmla="*/ 0 h 16172"/>
                <a:gd name="T2" fmla="*/ 0 w 10581"/>
                <a:gd name="T3" fmla="*/ 0 h 16172"/>
                <a:gd name="T4" fmla="*/ 0 w 10581"/>
                <a:gd name="T5" fmla="*/ 0 h 16172"/>
                <a:gd name="T6" fmla="*/ 0 w 10581"/>
                <a:gd name="T7" fmla="*/ 0 h 16172"/>
                <a:gd name="T8" fmla="*/ 0 w 10581"/>
                <a:gd name="T9" fmla="*/ 0 h 16172"/>
                <a:gd name="T10" fmla="*/ 0 w 10581"/>
                <a:gd name="T11" fmla="*/ 0 h 16172"/>
                <a:gd name="T12" fmla="*/ 0 w 10581"/>
                <a:gd name="T13" fmla="*/ 0 h 16172"/>
                <a:gd name="T14" fmla="*/ 0 w 10581"/>
                <a:gd name="T15" fmla="*/ 0 h 16172"/>
                <a:gd name="T16" fmla="*/ 0 w 10581"/>
                <a:gd name="T17" fmla="*/ 0 h 161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81"/>
                <a:gd name="T28" fmla="*/ 0 h 16172"/>
                <a:gd name="T29" fmla="*/ 10581 w 10581"/>
                <a:gd name="T30" fmla="*/ 16172 h 161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81" h="16172">
                  <a:moveTo>
                    <a:pt x="10581" y="0"/>
                  </a:moveTo>
                  <a:lnTo>
                    <a:pt x="10581" y="15019"/>
                  </a:lnTo>
                  <a:lnTo>
                    <a:pt x="8762" y="16172"/>
                  </a:lnTo>
                  <a:lnTo>
                    <a:pt x="0" y="16172"/>
                  </a:lnTo>
                  <a:lnTo>
                    <a:pt x="0" y="1155"/>
                  </a:lnTo>
                  <a:lnTo>
                    <a:pt x="1817" y="0"/>
                  </a:lnTo>
                  <a:lnTo>
                    <a:pt x="10581" y="0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2" name="Freeform 67">
              <a:extLst>
                <a:ext uri="{FF2B5EF4-FFF2-40B4-BE49-F238E27FC236}">
                  <a16:creationId xmlns:a16="http://schemas.microsoft.com/office/drawing/2014/main" id="{BAD73C0E-CE39-AE98-8200-DC3916E67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955"/>
              <a:ext cx="70" cy="622"/>
            </a:xfrm>
            <a:custGeom>
              <a:avLst/>
              <a:gdLst>
                <a:gd name="T0" fmla="*/ 0 w 1819"/>
                <a:gd name="T1" fmla="*/ 0 h 16172"/>
                <a:gd name="T2" fmla="*/ 0 w 1819"/>
                <a:gd name="T3" fmla="*/ 0 h 16172"/>
                <a:gd name="T4" fmla="*/ 0 w 1819"/>
                <a:gd name="T5" fmla="*/ 0 h 16172"/>
                <a:gd name="T6" fmla="*/ 0 w 1819"/>
                <a:gd name="T7" fmla="*/ 0 h 16172"/>
                <a:gd name="T8" fmla="*/ 0 w 1819"/>
                <a:gd name="T9" fmla="*/ 0 h 16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172"/>
                <a:gd name="T17" fmla="*/ 1819 w 1819"/>
                <a:gd name="T18" fmla="*/ 16172 h 161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172">
                  <a:moveTo>
                    <a:pt x="1819" y="0"/>
                  </a:moveTo>
                  <a:lnTo>
                    <a:pt x="0" y="1155"/>
                  </a:lnTo>
                  <a:lnTo>
                    <a:pt x="0" y="16172"/>
                  </a:lnTo>
                  <a:lnTo>
                    <a:pt x="1819" y="15019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004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3" name="Freeform 68">
              <a:extLst>
                <a:ext uri="{FF2B5EF4-FFF2-40B4-BE49-F238E27FC236}">
                  <a16:creationId xmlns:a16="http://schemas.microsoft.com/office/drawing/2014/main" id="{F8754BF3-D687-C3F2-B460-3BA416DB2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955"/>
              <a:ext cx="407" cy="44"/>
            </a:xfrm>
            <a:custGeom>
              <a:avLst/>
              <a:gdLst>
                <a:gd name="T0" fmla="*/ 0 w 10581"/>
                <a:gd name="T1" fmla="*/ 0 h 1155"/>
                <a:gd name="T2" fmla="*/ 0 w 10581"/>
                <a:gd name="T3" fmla="*/ 0 h 1155"/>
                <a:gd name="T4" fmla="*/ 0 w 10581"/>
                <a:gd name="T5" fmla="*/ 0 h 1155"/>
                <a:gd name="T6" fmla="*/ 0 w 10581"/>
                <a:gd name="T7" fmla="*/ 0 h 1155"/>
                <a:gd name="T8" fmla="*/ 0 w 10581"/>
                <a:gd name="T9" fmla="*/ 0 h 1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81"/>
                <a:gd name="T16" fmla="*/ 0 h 1155"/>
                <a:gd name="T17" fmla="*/ 10581 w 10581"/>
                <a:gd name="T18" fmla="*/ 1155 h 1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81" h="1155">
                  <a:moveTo>
                    <a:pt x="0" y="1155"/>
                  </a:moveTo>
                  <a:lnTo>
                    <a:pt x="8762" y="1155"/>
                  </a:lnTo>
                  <a:lnTo>
                    <a:pt x="10581" y="0"/>
                  </a:lnTo>
                  <a:lnTo>
                    <a:pt x="1817" y="0"/>
                  </a:lnTo>
                  <a:lnTo>
                    <a:pt x="0" y="1155"/>
                  </a:lnTo>
                  <a:close/>
                </a:path>
              </a:pathLst>
            </a:custGeom>
            <a:solidFill>
              <a:srgbClr val="4D7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4" name="Rectangle 69">
              <a:extLst>
                <a:ext uri="{FF2B5EF4-FFF2-40B4-BE49-F238E27FC236}">
                  <a16:creationId xmlns:a16="http://schemas.microsoft.com/office/drawing/2014/main" id="{D8591350-6144-A164-815E-3334DCDB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1287"/>
              <a:ext cx="337" cy="1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5" name="Rectangle 70">
              <a:extLst>
                <a:ext uri="{FF2B5EF4-FFF2-40B4-BE49-F238E27FC236}">
                  <a16:creationId xmlns:a16="http://schemas.microsoft.com/office/drawing/2014/main" id="{C671CF92-CA88-CF38-1C4C-EB6E44A6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377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6" name="Rectangle 71">
              <a:extLst>
                <a:ext uri="{FF2B5EF4-FFF2-40B4-BE49-F238E27FC236}">
                  <a16:creationId xmlns:a16="http://schemas.microsoft.com/office/drawing/2014/main" id="{3B686DBB-3D3A-5648-8FAB-A1DE9A008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385"/>
              <a:ext cx="237" cy="10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7" name="Rectangle 72">
              <a:extLst>
                <a:ext uri="{FF2B5EF4-FFF2-40B4-BE49-F238E27FC236}">
                  <a16:creationId xmlns:a16="http://schemas.microsoft.com/office/drawing/2014/main" id="{2FF70EB5-51ED-1C72-67C5-6E09414B2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22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8" name="Rectangle 73">
              <a:extLst>
                <a:ext uri="{FF2B5EF4-FFF2-40B4-BE49-F238E27FC236}">
                  <a16:creationId xmlns:a16="http://schemas.microsoft.com/office/drawing/2014/main" id="{CD17ED98-4FF5-3379-79B0-9CDA62180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30"/>
              <a:ext cx="237" cy="11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79" name="Rectangle 74">
              <a:extLst>
                <a:ext uri="{FF2B5EF4-FFF2-40B4-BE49-F238E27FC236}">
                  <a16:creationId xmlns:a16="http://schemas.microsoft.com/office/drawing/2014/main" id="{0924F192-C872-BCC5-C692-8D1A5A937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67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0" name="Rectangle 75">
              <a:extLst>
                <a:ext uri="{FF2B5EF4-FFF2-40B4-BE49-F238E27FC236}">
                  <a16:creationId xmlns:a16="http://schemas.microsoft.com/office/drawing/2014/main" id="{C5B0B6D3-7114-4E57-50D6-4E7A29A61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75"/>
              <a:ext cx="237" cy="11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1" name="Rectangle 76">
              <a:extLst>
                <a:ext uri="{FF2B5EF4-FFF2-40B4-BE49-F238E27FC236}">
                  <a16:creationId xmlns:a16="http://schemas.microsoft.com/office/drawing/2014/main" id="{E6C9F4F2-994D-1FB0-BCD2-F6D73B32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512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2" name="Rectangle 77">
              <a:extLst>
                <a:ext uri="{FF2B5EF4-FFF2-40B4-BE49-F238E27FC236}">
                  <a16:creationId xmlns:a16="http://schemas.microsoft.com/office/drawing/2014/main" id="{C4F4D5C9-41F1-2AEB-322C-C5A46DC7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520"/>
              <a:ext cx="237" cy="10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3" name="Rectangle 78">
              <a:extLst>
                <a:ext uri="{FF2B5EF4-FFF2-40B4-BE49-F238E27FC236}">
                  <a16:creationId xmlns:a16="http://schemas.microsoft.com/office/drawing/2014/main" id="{36503C8C-71A1-F74D-2535-CBBF18422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1297"/>
              <a:ext cx="337" cy="9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84" name="Freeform 79">
              <a:extLst>
                <a:ext uri="{FF2B5EF4-FFF2-40B4-BE49-F238E27FC236}">
                  <a16:creationId xmlns:a16="http://schemas.microsoft.com/office/drawing/2014/main" id="{EA0E1B22-E064-806F-ED9D-8138FCF4A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047"/>
              <a:ext cx="280" cy="224"/>
            </a:xfrm>
            <a:custGeom>
              <a:avLst/>
              <a:gdLst>
                <a:gd name="T0" fmla="*/ 0 w 7267"/>
                <a:gd name="T1" fmla="*/ 0 h 5808"/>
                <a:gd name="T2" fmla="*/ 0 w 7267"/>
                <a:gd name="T3" fmla="*/ 0 h 5808"/>
                <a:gd name="T4" fmla="*/ 0 w 7267"/>
                <a:gd name="T5" fmla="*/ 0 h 5808"/>
                <a:gd name="T6" fmla="*/ 0 w 7267"/>
                <a:gd name="T7" fmla="*/ 0 h 5808"/>
                <a:gd name="T8" fmla="*/ 0 w 7267"/>
                <a:gd name="T9" fmla="*/ 0 h 5808"/>
                <a:gd name="T10" fmla="*/ 0 w 7267"/>
                <a:gd name="T11" fmla="*/ 0 h 5808"/>
                <a:gd name="T12" fmla="*/ 0 w 7267"/>
                <a:gd name="T13" fmla="*/ 0 h 5808"/>
                <a:gd name="T14" fmla="*/ 0 w 7267"/>
                <a:gd name="T15" fmla="*/ 0 h 5808"/>
                <a:gd name="T16" fmla="*/ 0 w 7267"/>
                <a:gd name="T17" fmla="*/ 0 h 5808"/>
                <a:gd name="T18" fmla="*/ 0 w 7267"/>
                <a:gd name="T19" fmla="*/ 0 h 5808"/>
                <a:gd name="T20" fmla="*/ 0 w 7267"/>
                <a:gd name="T21" fmla="*/ 0 h 5808"/>
                <a:gd name="T22" fmla="*/ 0 w 7267"/>
                <a:gd name="T23" fmla="*/ 0 h 5808"/>
                <a:gd name="T24" fmla="*/ 0 w 7267"/>
                <a:gd name="T25" fmla="*/ 0 h 5808"/>
                <a:gd name="T26" fmla="*/ 0 w 7267"/>
                <a:gd name="T27" fmla="*/ 0 h 5808"/>
                <a:gd name="T28" fmla="*/ 0 w 7267"/>
                <a:gd name="T29" fmla="*/ 0 h 5808"/>
                <a:gd name="T30" fmla="*/ 0 w 7267"/>
                <a:gd name="T31" fmla="*/ 0 h 5808"/>
                <a:gd name="T32" fmla="*/ 0 w 7267"/>
                <a:gd name="T33" fmla="*/ 0 h 5808"/>
                <a:gd name="T34" fmla="*/ 0 w 7267"/>
                <a:gd name="T35" fmla="*/ 0 h 5808"/>
                <a:gd name="T36" fmla="*/ 0 w 7267"/>
                <a:gd name="T37" fmla="*/ 0 h 5808"/>
                <a:gd name="T38" fmla="*/ 0 w 7267"/>
                <a:gd name="T39" fmla="*/ 0 h 5808"/>
                <a:gd name="T40" fmla="*/ 0 w 7267"/>
                <a:gd name="T41" fmla="*/ 0 h 5808"/>
                <a:gd name="T42" fmla="*/ 0 w 7267"/>
                <a:gd name="T43" fmla="*/ 0 h 5808"/>
                <a:gd name="T44" fmla="*/ 0 w 7267"/>
                <a:gd name="T45" fmla="*/ 0 h 5808"/>
                <a:gd name="T46" fmla="*/ 0 w 7267"/>
                <a:gd name="T47" fmla="*/ 0 h 5808"/>
                <a:gd name="T48" fmla="*/ 0 w 7267"/>
                <a:gd name="T49" fmla="*/ 0 h 5808"/>
                <a:gd name="T50" fmla="*/ 0 w 7267"/>
                <a:gd name="T51" fmla="*/ 0 h 5808"/>
                <a:gd name="T52" fmla="*/ 0 w 7267"/>
                <a:gd name="T53" fmla="*/ 0 h 5808"/>
                <a:gd name="T54" fmla="*/ 0 w 7267"/>
                <a:gd name="T55" fmla="*/ 0 h 5808"/>
                <a:gd name="T56" fmla="*/ 0 w 7267"/>
                <a:gd name="T57" fmla="*/ 0 h 5808"/>
                <a:gd name="T58" fmla="*/ 0 w 7267"/>
                <a:gd name="T59" fmla="*/ 0 h 5808"/>
                <a:gd name="T60" fmla="*/ 0 w 7267"/>
                <a:gd name="T61" fmla="*/ 0 h 5808"/>
                <a:gd name="T62" fmla="*/ 0 w 7267"/>
                <a:gd name="T63" fmla="*/ 0 h 5808"/>
                <a:gd name="T64" fmla="*/ 0 w 7267"/>
                <a:gd name="T65" fmla="*/ 0 h 5808"/>
                <a:gd name="T66" fmla="*/ 0 w 7267"/>
                <a:gd name="T67" fmla="*/ 0 h 5808"/>
                <a:gd name="T68" fmla="*/ 0 w 7267"/>
                <a:gd name="T69" fmla="*/ 0 h 5808"/>
                <a:gd name="T70" fmla="*/ 0 w 7267"/>
                <a:gd name="T71" fmla="*/ 0 h 5808"/>
                <a:gd name="T72" fmla="*/ 0 w 7267"/>
                <a:gd name="T73" fmla="*/ 0 h 5808"/>
                <a:gd name="T74" fmla="*/ 0 w 7267"/>
                <a:gd name="T75" fmla="*/ 0 h 5808"/>
                <a:gd name="T76" fmla="*/ 0 w 7267"/>
                <a:gd name="T77" fmla="*/ 0 h 5808"/>
                <a:gd name="T78" fmla="*/ 0 w 7267"/>
                <a:gd name="T79" fmla="*/ 0 h 5808"/>
                <a:gd name="T80" fmla="*/ 0 w 7267"/>
                <a:gd name="T81" fmla="*/ 0 h 5808"/>
                <a:gd name="T82" fmla="*/ 0 w 7267"/>
                <a:gd name="T83" fmla="*/ 0 h 5808"/>
                <a:gd name="T84" fmla="*/ 0 w 7267"/>
                <a:gd name="T85" fmla="*/ 0 h 5808"/>
                <a:gd name="T86" fmla="*/ 0 w 7267"/>
                <a:gd name="T87" fmla="*/ 0 h 5808"/>
                <a:gd name="T88" fmla="*/ 0 w 7267"/>
                <a:gd name="T89" fmla="*/ 0 h 5808"/>
                <a:gd name="T90" fmla="*/ 0 w 7267"/>
                <a:gd name="T91" fmla="*/ 0 h 5808"/>
                <a:gd name="T92" fmla="*/ 0 w 7267"/>
                <a:gd name="T93" fmla="*/ 0 h 5808"/>
                <a:gd name="T94" fmla="*/ 0 w 7267"/>
                <a:gd name="T95" fmla="*/ 0 h 5808"/>
                <a:gd name="T96" fmla="*/ 0 w 7267"/>
                <a:gd name="T97" fmla="*/ 0 h 5808"/>
                <a:gd name="T98" fmla="*/ 0 w 7267"/>
                <a:gd name="T99" fmla="*/ 0 h 5808"/>
                <a:gd name="T100" fmla="*/ 0 w 7267"/>
                <a:gd name="T101" fmla="*/ 0 h 5808"/>
                <a:gd name="T102" fmla="*/ 0 w 7267"/>
                <a:gd name="T103" fmla="*/ 0 h 5808"/>
                <a:gd name="T104" fmla="*/ 0 w 7267"/>
                <a:gd name="T105" fmla="*/ 0 h 5808"/>
                <a:gd name="T106" fmla="*/ 0 w 7267"/>
                <a:gd name="T107" fmla="*/ 0 h 5808"/>
                <a:gd name="T108" fmla="*/ 0 w 7267"/>
                <a:gd name="T109" fmla="*/ 0 h 58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67"/>
                <a:gd name="T166" fmla="*/ 0 h 5808"/>
                <a:gd name="T167" fmla="*/ 7267 w 7267"/>
                <a:gd name="T168" fmla="*/ 5808 h 58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67" h="5808">
                  <a:moveTo>
                    <a:pt x="2897" y="4484"/>
                  </a:moveTo>
                  <a:lnTo>
                    <a:pt x="2173" y="5278"/>
                  </a:lnTo>
                  <a:lnTo>
                    <a:pt x="865" y="5294"/>
                  </a:lnTo>
                  <a:lnTo>
                    <a:pt x="854" y="5808"/>
                  </a:lnTo>
                  <a:lnTo>
                    <a:pt x="0" y="5054"/>
                  </a:lnTo>
                  <a:lnTo>
                    <a:pt x="849" y="4244"/>
                  </a:lnTo>
                  <a:lnTo>
                    <a:pt x="849" y="4780"/>
                  </a:lnTo>
                  <a:lnTo>
                    <a:pt x="1837" y="4780"/>
                  </a:lnTo>
                  <a:lnTo>
                    <a:pt x="1857" y="4761"/>
                  </a:lnTo>
                  <a:lnTo>
                    <a:pt x="1912" y="4709"/>
                  </a:lnTo>
                  <a:lnTo>
                    <a:pt x="1992" y="4631"/>
                  </a:lnTo>
                  <a:lnTo>
                    <a:pt x="2089" y="4536"/>
                  </a:lnTo>
                  <a:lnTo>
                    <a:pt x="2194" y="4433"/>
                  </a:lnTo>
                  <a:lnTo>
                    <a:pt x="2297" y="4328"/>
                  </a:lnTo>
                  <a:lnTo>
                    <a:pt x="2346" y="4278"/>
                  </a:lnTo>
                  <a:lnTo>
                    <a:pt x="2392" y="4230"/>
                  </a:lnTo>
                  <a:lnTo>
                    <a:pt x="2431" y="4187"/>
                  </a:lnTo>
                  <a:lnTo>
                    <a:pt x="2466" y="4148"/>
                  </a:lnTo>
                  <a:lnTo>
                    <a:pt x="2438" y="4117"/>
                  </a:lnTo>
                  <a:lnTo>
                    <a:pt x="2411" y="4087"/>
                  </a:lnTo>
                  <a:lnTo>
                    <a:pt x="2384" y="4055"/>
                  </a:lnTo>
                  <a:lnTo>
                    <a:pt x="2359" y="4022"/>
                  </a:lnTo>
                  <a:lnTo>
                    <a:pt x="2334" y="3989"/>
                  </a:lnTo>
                  <a:lnTo>
                    <a:pt x="2310" y="3956"/>
                  </a:lnTo>
                  <a:lnTo>
                    <a:pt x="2286" y="3921"/>
                  </a:lnTo>
                  <a:lnTo>
                    <a:pt x="2264" y="3886"/>
                  </a:lnTo>
                  <a:lnTo>
                    <a:pt x="2242" y="3850"/>
                  </a:lnTo>
                  <a:lnTo>
                    <a:pt x="2220" y="3814"/>
                  </a:lnTo>
                  <a:lnTo>
                    <a:pt x="2200" y="3778"/>
                  </a:lnTo>
                  <a:lnTo>
                    <a:pt x="2181" y="3740"/>
                  </a:lnTo>
                  <a:lnTo>
                    <a:pt x="2162" y="3703"/>
                  </a:lnTo>
                  <a:lnTo>
                    <a:pt x="2143" y="3664"/>
                  </a:lnTo>
                  <a:lnTo>
                    <a:pt x="2127" y="3626"/>
                  </a:lnTo>
                  <a:lnTo>
                    <a:pt x="2111" y="3587"/>
                  </a:lnTo>
                  <a:lnTo>
                    <a:pt x="2096" y="3547"/>
                  </a:lnTo>
                  <a:lnTo>
                    <a:pt x="2081" y="3507"/>
                  </a:lnTo>
                  <a:lnTo>
                    <a:pt x="2068" y="3466"/>
                  </a:lnTo>
                  <a:lnTo>
                    <a:pt x="2055" y="3425"/>
                  </a:lnTo>
                  <a:lnTo>
                    <a:pt x="2043" y="3384"/>
                  </a:lnTo>
                  <a:lnTo>
                    <a:pt x="2033" y="3342"/>
                  </a:lnTo>
                  <a:lnTo>
                    <a:pt x="2023" y="3300"/>
                  </a:lnTo>
                  <a:lnTo>
                    <a:pt x="2014" y="3257"/>
                  </a:lnTo>
                  <a:lnTo>
                    <a:pt x="2007" y="3215"/>
                  </a:lnTo>
                  <a:lnTo>
                    <a:pt x="2000" y="3171"/>
                  </a:lnTo>
                  <a:lnTo>
                    <a:pt x="1994" y="3127"/>
                  </a:lnTo>
                  <a:lnTo>
                    <a:pt x="1990" y="3083"/>
                  </a:lnTo>
                  <a:lnTo>
                    <a:pt x="1986" y="3039"/>
                  </a:lnTo>
                  <a:lnTo>
                    <a:pt x="1982" y="2994"/>
                  </a:lnTo>
                  <a:lnTo>
                    <a:pt x="1981" y="2950"/>
                  </a:lnTo>
                  <a:lnTo>
                    <a:pt x="1980" y="2904"/>
                  </a:lnTo>
                  <a:lnTo>
                    <a:pt x="1981" y="2859"/>
                  </a:lnTo>
                  <a:lnTo>
                    <a:pt x="1982" y="2814"/>
                  </a:lnTo>
                  <a:lnTo>
                    <a:pt x="1986" y="2770"/>
                  </a:lnTo>
                  <a:lnTo>
                    <a:pt x="1990" y="2725"/>
                  </a:lnTo>
                  <a:lnTo>
                    <a:pt x="1994" y="2681"/>
                  </a:lnTo>
                  <a:lnTo>
                    <a:pt x="2000" y="2638"/>
                  </a:lnTo>
                  <a:lnTo>
                    <a:pt x="2007" y="2594"/>
                  </a:lnTo>
                  <a:lnTo>
                    <a:pt x="2014" y="2552"/>
                  </a:lnTo>
                  <a:lnTo>
                    <a:pt x="2023" y="2509"/>
                  </a:lnTo>
                  <a:lnTo>
                    <a:pt x="2033" y="2467"/>
                  </a:lnTo>
                  <a:lnTo>
                    <a:pt x="2043" y="2424"/>
                  </a:lnTo>
                  <a:lnTo>
                    <a:pt x="2055" y="2383"/>
                  </a:lnTo>
                  <a:lnTo>
                    <a:pt x="2068" y="2342"/>
                  </a:lnTo>
                  <a:lnTo>
                    <a:pt x="2081" y="2302"/>
                  </a:lnTo>
                  <a:lnTo>
                    <a:pt x="2096" y="2262"/>
                  </a:lnTo>
                  <a:lnTo>
                    <a:pt x="2111" y="2222"/>
                  </a:lnTo>
                  <a:lnTo>
                    <a:pt x="2127" y="2183"/>
                  </a:lnTo>
                  <a:lnTo>
                    <a:pt x="2143" y="2144"/>
                  </a:lnTo>
                  <a:lnTo>
                    <a:pt x="2162" y="2106"/>
                  </a:lnTo>
                  <a:lnTo>
                    <a:pt x="2181" y="2068"/>
                  </a:lnTo>
                  <a:lnTo>
                    <a:pt x="2200" y="2031"/>
                  </a:lnTo>
                  <a:lnTo>
                    <a:pt x="2220" y="1995"/>
                  </a:lnTo>
                  <a:lnTo>
                    <a:pt x="2242" y="1958"/>
                  </a:lnTo>
                  <a:lnTo>
                    <a:pt x="2264" y="1923"/>
                  </a:lnTo>
                  <a:lnTo>
                    <a:pt x="2286" y="1888"/>
                  </a:lnTo>
                  <a:lnTo>
                    <a:pt x="2310" y="1853"/>
                  </a:lnTo>
                  <a:lnTo>
                    <a:pt x="2334" y="1820"/>
                  </a:lnTo>
                  <a:lnTo>
                    <a:pt x="2359" y="1786"/>
                  </a:lnTo>
                  <a:lnTo>
                    <a:pt x="2384" y="1754"/>
                  </a:lnTo>
                  <a:lnTo>
                    <a:pt x="2411" y="1722"/>
                  </a:lnTo>
                  <a:lnTo>
                    <a:pt x="2438" y="1691"/>
                  </a:lnTo>
                  <a:lnTo>
                    <a:pt x="2466" y="1660"/>
                  </a:lnTo>
                  <a:lnTo>
                    <a:pt x="2431" y="1622"/>
                  </a:lnTo>
                  <a:lnTo>
                    <a:pt x="2391" y="1578"/>
                  </a:lnTo>
                  <a:lnTo>
                    <a:pt x="2346" y="1531"/>
                  </a:lnTo>
                  <a:lnTo>
                    <a:pt x="2297" y="1481"/>
                  </a:lnTo>
                  <a:lnTo>
                    <a:pt x="2194" y="1376"/>
                  </a:lnTo>
                  <a:lnTo>
                    <a:pt x="2089" y="1273"/>
                  </a:lnTo>
                  <a:lnTo>
                    <a:pt x="1992" y="1178"/>
                  </a:lnTo>
                  <a:lnTo>
                    <a:pt x="1912" y="1100"/>
                  </a:lnTo>
                  <a:lnTo>
                    <a:pt x="1857" y="1048"/>
                  </a:lnTo>
                  <a:lnTo>
                    <a:pt x="1837" y="1028"/>
                  </a:lnTo>
                  <a:lnTo>
                    <a:pt x="849" y="1028"/>
                  </a:lnTo>
                  <a:lnTo>
                    <a:pt x="849" y="1564"/>
                  </a:lnTo>
                  <a:lnTo>
                    <a:pt x="0" y="755"/>
                  </a:lnTo>
                  <a:lnTo>
                    <a:pt x="854" y="0"/>
                  </a:lnTo>
                  <a:lnTo>
                    <a:pt x="865" y="514"/>
                  </a:lnTo>
                  <a:lnTo>
                    <a:pt x="2173" y="531"/>
                  </a:lnTo>
                  <a:lnTo>
                    <a:pt x="2897" y="1325"/>
                  </a:lnTo>
                  <a:lnTo>
                    <a:pt x="2941" y="1301"/>
                  </a:lnTo>
                  <a:lnTo>
                    <a:pt x="2986" y="1279"/>
                  </a:lnTo>
                  <a:lnTo>
                    <a:pt x="3033" y="1258"/>
                  </a:lnTo>
                  <a:lnTo>
                    <a:pt x="3079" y="1238"/>
                  </a:lnTo>
                  <a:lnTo>
                    <a:pt x="3127" y="1220"/>
                  </a:lnTo>
                  <a:lnTo>
                    <a:pt x="3174" y="1203"/>
                  </a:lnTo>
                  <a:lnTo>
                    <a:pt x="3223" y="1188"/>
                  </a:lnTo>
                  <a:lnTo>
                    <a:pt x="3273" y="1174"/>
                  </a:lnTo>
                  <a:lnTo>
                    <a:pt x="3322" y="1162"/>
                  </a:lnTo>
                  <a:lnTo>
                    <a:pt x="3373" y="1152"/>
                  </a:lnTo>
                  <a:lnTo>
                    <a:pt x="3423" y="1143"/>
                  </a:lnTo>
                  <a:lnTo>
                    <a:pt x="3475" y="1135"/>
                  </a:lnTo>
                  <a:lnTo>
                    <a:pt x="3527" y="1128"/>
                  </a:lnTo>
                  <a:lnTo>
                    <a:pt x="3579" y="1124"/>
                  </a:lnTo>
                  <a:lnTo>
                    <a:pt x="3632" y="1122"/>
                  </a:lnTo>
                  <a:lnTo>
                    <a:pt x="3686" y="1121"/>
                  </a:lnTo>
                  <a:lnTo>
                    <a:pt x="3733" y="1121"/>
                  </a:lnTo>
                  <a:lnTo>
                    <a:pt x="3781" y="1124"/>
                  </a:lnTo>
                  <a:lnTo>
                    <a:pt x="3829" y="1127"/>
                  </a:lnTo>
                  <a:lnTo>
                    <a:pt x="3875" y="1133"/>
                  </a:lnTo>
                  <a:lnTo>
                    <a:pt x="3922" y="1139"/>
                  </a:lnTo>
                  <a:lnTo>
                    <a:pt x="3968" y="1146"/>
                  </a:lnTo>
                  <a:lnTo>
                    <a:pt x="4014" y="1155"/>
                  </a:lnTo>
                  <a:lnTo>
                    <a:pt x="4059" y="1165"/>
                  </a:lnTo>
                  <a:lnTo>
                    <a:pt x="4104" y="1176"/>
                  </a:lnTo>
                  <a:lnTo>
                    <a:pt x="4149" y="1188"/>
                  </a:lnTo>
                  <a:lnTo>
                    <a:pt x="4192" y="1202"/>
                  </a:lnTo>
                  <a:lnTo>
                    <a:pt x="4236" y="1217"/>
                  </a:lnTo>
                  <a:lnTo>
                    <a:pt x="4279" y="1234"/>
                  </a:lnTo>
                  <a:lnTo>
                    <a:pt x="4321" y="1251"/>
                  </a:lnTo>
                  <a:lnTo>
                    <a:pt x="4363" y="1269"/>
                  </a:lnTo>
                  <a:lnTo>
                    <a:pt x="4405" y="1288"/>
                  </a:lnTo>
                  <a:lnTo>
                    <a:pt x="5094" y="531"/>
                  </a:lnTo>
                  <a:lnTo>
                    <a:pt x="6403" y="514"/>
                  </a:lnTo>
                  <a:lnTo>
                    <a:pt x="6413" y="0"/>
                  </a:lnTo>
                  <a:lnTo>
                    <a:pt x="7267" y="755"/>
                  </a:lnTo>
                  <a:lnTo>
                    <a:pt x="6419" y="1564"/>
                  </a:lnTo>
                  <a:lnTo>
                    <a:pt x="6419" y="1028"/>
                  </a:lnTo>
                  <a:lnTo>
                    <a:pt x="5430" y="1028"/>
                  </a:lnTo>
                  <a:lnTo>
                    <a:pt x="5413" y="1045"/>
                  </a:lnTo>
                  <a:lnTo>
                    <a:pt x="5368" y="1089"/>
                  </a:lnTo>
                  <a:lnTo>
                    <a:pt x="5298" y="1156"/>
                  </a:lnTo>
                  <a:lnTo>
                    <a:pt x="5214" y="1238"/>
                  </a:lnTo>
                  <a:lnTo>
                    <a:pt x="5120" y="1331"/>
                  </a:lnTo>
                  <a:lnTo>
                    <a:pt x="5023" y="1427"/>
                  </a:lnTo>
                  <a:lnTo>
                    <a:pt x="4977" y="1474"/>
                  </a:lnTo>
                  <a:lnTo>
                    <a:pt x="4931" y="1521"/>
                  </a:lnTo>
                  <a:lnTo>
                    <a:pt x="4890" y="1564"/>
                  </a:lnTo>
                  <a:lnTo>
                    <a:pt x="4851" y="1606"/>
                  </a:lnTo>
                  <a:lnTo>
                    <a:pt x="4882" y="1636"/>
                  </a:lnTo>
                  <a:lnTo>
                    <a:pt x="4912" y="1668"/>
                  </a:lnTo>
                  <a:lnTo>
                    <a:pt x="4941" y="1701"/>
                  </a:lnTo>
                  <a:lnTo>
                    <a:pt x="4970" y="1734"/>
                  </a:lnTo>
                  <a:lnTo>
                    <a:pt x="4997" y="1767"/>
                  </a:lnTo>
                  <a:lnTo>
                    <a:pt x="5023" y="1803"/>
                  </a:lnTo>
                  <a:lnTo>
                    <a:pt x="5050" y="1838"/>
                  </a:lnTo>
                  <a:lnTo>
                    <a:pt x="5075" y="1873"/>
                  </a:lnTo>
                  <a:lnTo>
                    <a:pt x="5099" y="1911"/>
                  </a:lnTo>
                  <a:lnTo>
                    <a:pt x="5123" y="1948"/>
                  </a:lnTo>
                  <a:lnTo>
                    <a:pt x="5146" y="1986"/>
                  </a:lnTo>
                  <a:lnTo>
                    <a:pt x="5167" y="2025"/>
                  </a:lnTo>
                  <a:lnTo>
                    <a:pt x="5188" y="2063"/>
                  </a:lnTo>
                  <a:lnTo>
                    <a:pt x="5208" y="2104"/>
                  </a:lnTo>
                  <a:lnTo>
                    <a:pt x="5227" y="2144"/>
                  </a:lnTo>
                  <a:lnTo>
                    <a:pt x="5245" y="2185"/>
                  </a:lnTo>
                  <a:lnTo>
                    <a:pt x="5261" y="2227"/>
                  </a:lnTo>
                  <a:lnTo>
                    <a:pt x="5278" y="2269"/>
                  </a:lnTo>
                  <a:lnTo>
                    <a:pt x="5293" y="2311"/>
                  </a:lnTo>
                  <a:lnTo>
                    <a:pt x="5307" y="2355"/>
                  </a:lnTo>
                  <a:lnTo>
                    <a:pt x="5320" y="2398"/>
                  </a:lnTo>
                  <a:lnTo>
                    <a:pt x="5332" y="2442"/>
                  </a:lnTo>
                  <a:lnTo>
                    <a:pt x="5342" y="2487"/>
                  </a:lnTo>
                  <a:lnTo>
                    <a:pt x="5353" y="2531"/>
                  </a:lnTo>
                  <a:lnTo>
                    <a:pt x="5361" y="2577"/>
                  </a:lnTo>
                  <a:lnTo>
                    <a:pt x="5369" y="2622"/>
                  </a:lnTo>
                  <a:lnTo>
                    <a:pt x="5375" y="2669"/>
                  </a:lnTo>
                  <a:lnTo>
                    <a:pt x="5381" y="2715"/>
                  </a:lnTo>
                  <a:lnTo>
                    <a:pt x="5385" y="2762"/>
                  </a:lnTo>
                  <a:lnTo>
                    <a:pt x="5388" y="2809"/>
                  </a:lnTo>
                  <a:lnTo>
                    <a:pt x="5390" y="2857"/>
                  </a:lnTo>
                  <a:lnTo>
                    <a:pt x="5390" y="2904"/>
                  </a:lnTo>
                  <a:lnTo>
                    <a:pt x="5390" y="2952"/>
                  </a:lnTo>
                  <a:lnTo>
                    <a:pt x="5388" y="2999"/>
                  </a:lnTo>
                  <a:lnTo>
                    <a:pt x="5385" y="3047"/>
                  </a:lnTo>
                  <a:lnTo>
                    <a:pt x="5381" y="3093"/>
                  </a:lnTo>
                  <a:lnTo>
                    <a:pt x="5375" y="3140"/>
                  </a:lnTo>
                  <a:lnTo>
                    <a:pt x="5369" y="3186"/>
                  </a:lnTo>
                  <a:lnTo>
                    <a:pt x="5361" y="3232"/>
                  </a:lnTo>
                  <a:lnTo>
                    <a:pt x="5353" y="3277"/>
                  </a:lnTo>
                  <a:lnTo>
                    <a:pt x="5342" y="3322"/>
                  </a:lnTo>
                  <a:lnTo>
                    <a:pt x="5332" y="3366"/>
                  </a:lnTo>
                  <a:lnTo>
                    <a:pt x="5320" y="3411"/>
                  </a:lnTo>
                  <a:lnTo>
                    <a:pt x="5307" y="3454"/>
                  </a:lnTo>
                  <a:lnTo>
                    <a:pt x="5293" y="3498"/>
                  </a:lnTo>
                  <a:lnTo>
                    <a:pt x="5278" y="3540"/>
                  </a:lnTo>
                  <a:lnTo>
                    <a:pt x="5261" y="3582"/>
                  </a:lnTo>
                  <a:lnTo>
                    <a:pt x="5245" y="3623"/>
                  </a:lnTo>
                  <a:lnTo>
                    <a:pt x="5227" y="3664"/>
                  </a:lnTo>
                  <a:lnTo>
                    <a:pt x="5208" y="3705"/>
                  </a:lnTo>
                  <a:lnTo>
                    <a:pt x="5188" y="3745"/>
                  </a:lnTo>
                  <a:lnTo>
                    <a:pt x="5167" y="3784"/>
                  </a:lnTo>
                  <a:lnTo>
                    <a:pt x="5146" y="3823"/>
                  </a:lnTo>
                  <a:lnTo>
                    <a:pt x="5123" y="3861"/>
                  </a:lnTo>
                  <a:lnTo>
                    <a:pt x="5099" y="3898"/>
                  </a:lnTo>
                  <a:lnTo>
                    <a:pt x="5075" y="3935"/>
                  </a:lnTo>
                  <a:lnTo>
                    <a:pt x="5050" y="3971"/>
                  </a:lnTo>
                  <a:lnTo>
                    <a:pt x="5023" y="4006"/>
                  </a:lnTo>
                  <a:lnTo>
                    <a:pt x="4997" y="4041"/>
                  </a:lnTo>
                  <a:lnTo>
                    <a:pt x="4970" y="4075"/>
                  </a:lnTo>
                  <a:lnTo>
                    <a:pt x="4940" y="4108"/>
                  </a:lnTo>
                  <a:lnTo>
                    <a:pt x="4912" y="4141"/>
                  </a:lnTo>
                  <a:lnTo>
                    <a:pt x="4882" y="4173"/>
                  </a:lnTo>
                  <a:lnTo>
                    <a:pt x="4851" y="4203"/>
                  </a:lnTo>
                  <a:lnTo>
                    <a:pt x="4890" y="4245"/>
                  </a:lnTo>
                  <a:lnTo>
                    <a:pt x="4931" y="4288"/>
                  </a:lnTo>
                  <a:lnTo>
                    <a:pt x="4977" y="4335"/>
                  </a:lnTo>
                  <a:lnTo>
                    <a:pt x="5023" y="4382"/>
                  </a:lnTo>
                  <a:lnTo>
                    <a:pt x="5120" y="4478"/>
                  </a:lnTo>
                  <a:lnTo>
                    <a:pt x="5214" y="4570"/>
                  </a:lnTo>
                  <a:lnTo>
                    <a:pt x="5298" y="4653"/>
                  </a:lnTo>
                  <a:lnTo>
                    <a:pt x="5368" y="4720"/>
                  </a:lnTo>
                  <a:lnTo>
                    <a:pt x="5413" y="4764"/>
                  </a:lnTo>
                  <a:lnTo>
                    <a:pt x="5430" y="4780"/>
                  </a:lnTo>
                  <a:lnTo>
                    <a:pt x="6419" y="4780"/>
                  </a:lnTo>
                  <a:lnTo>
                    <a:pt x="6419" y="4244"/>
                  </a:lnTo>
                  <a:lnTo>
                    <a:pt x="7267" y="5054"/>
                  </a:lnTo>
                  <a:lnTo>
                    <a:pt x="6413" y="5808"/>
                  </a:lnTo>
                  <a:lnTo>
                    <a:pt x="6403" y="5294"/>
                  </a:lnTo>
                  <a:lnTo>
                    <a:pt x="5094" y="5278"/>
                  </a:lnTo>
                  <a:lnTo>
                    <a:pt x="4405" y="4521"/>
                  </a:lnTo>
                  <a:lnTo>
                    <a:pt x="4363" y="4540"/>
                  </a:lnTo>
                  <a:lnTo>
                    <a:pt x="4321" y="4558"/>
                  </a:lnTo>
                  <a:lnTo>
                    <a:pt x="4279" y="4575"/>
                  </a:lnTo>
                  <a:lnTo>
                    <a:pt x="4236" y="4591"/>
                  </a:lnTo>
                  <a:lnTo>
                    <a:pt x="4192" y="4606"/>
                  </a:lnTo>
                  <a:lnTo>
                    <a:pt x="4149" y="4621"/>
                  </a:lnTo>
                  <a:lnTo>
                    <a:pt x="4104" y="4633"/>
                  </a:lnTo>
                  <a:lnTo>
                    <a:pt x="4059" y="4644"/>
                  </a:lnTo>
                  <a:lnTo>
                    <a:pt x="4014" y="4654"/>
                  </a:lnTo>
                  <a:lnTo>
                    <a:pt x="3968" y="4663"/>
                  </a:lnTo>
                  <a:lnTo>
                    <a:pt x="3922" y="4670"/>
                  </a:lnTo>
                  <a:lnTo>
                    <a:pt x="3875" y="4676"/>
                  </a:lnTo>
                  <a:lnTo>
                    <a:pt x="3829" y="4681"/>
                  </a:lnTo>
                  <a:lnTo>
                    <a:pt x="3781" y="4684"/>
                  </a:lnTo>
                  <a:lnTo>
                    <a:pt x="3733" y="4686"/>
                  </a:lnTo>
                  <a:lnTo>
                    <a:pt x="3686" y="4687"/>
                  </a:lnTo>
                  <a:lnTo>
                    <a:pt x="3632" y="4686"/>
                  </a:lnTo>
                  <a:lnTo>
                    <a:pt x="3579" y="4684"/>
                  </a:lnTo>
                  <a:lnTo>
                    <a:pt x="3527" y="4679"/>
                  </a:lnTo>
                  <a:lnTo>
                    <a:pt x="3475" y="4673"/>
                  </a:lnTo>
                  <a:lnTo>
                    <a:pt x="3423" y="4666"/>
                  </a:lnTo>
                  <a:lnTo>
                    <a:pt x="3373" y="4657"/>
                  </a:lnTo>
                  <a:lnTo>
                    <a:pt x="3322" y="4647"/>
                  </a:lnTo>
                  <a:lnTo>
                    <a:pt x="3273" y="4634"/>
                  </a:lnTo>
                  <a:lnTo>
                    <a:pt x="3223" y="4621"/>
                  </a:lnTo>
                  <a:lnTo>
                    <a:pt x="3174" y="4605"/>
                  </a:lnTo>
                  <a:lnTo>
                    <a:pt x="3127" y="4588"/>
                  </a:lnTo>
                  <a:lnTo>
                    <a:pt x="3079" y="4570"/>
                  </a:lnTo>
                  <a:lnTo>
                    <a:pt x="3033" y="4551"/>
                  </a:lnTo>
                  <a:lnTo>
                    <a:pt x="2986" y="4530"/>
                  </a:lnTo>
                  <a:lnTo>
                    <a:pt x="2941" y="4507"/>
                  </a:lnTo>
                  <a:lnTo>
                    <a:pt x="2897" y="4484"/>
                  </a:lnTo>
                  <a:close/>
                  <a:moveTo>
                    <a:pt x="3686" y="1721"/>
                  </a:moveTo>
                  <a:lnTo>
                    <a:pt x="3743" y="1723"/>
                  </a:lnTo>
                  <a:lnTo>
                    <a:pt x="3801" y="1727"/>
                  </a:lnTo>
                  <a:lnTo>
                    <a:pt x="3857" y="1735"/>
                  </a:lnTo>
                  <a:lnTo>
                    <a:pt x="3913" y="1745"/>
                  </a:lnTo>
                  <a:lnTo>
                    <a:pt x="3967" y="1758"/>
                  </a:lnTo>
                  <a:lnTo>
                    <a:pt x="4021" y="1774"/>
                  </a:lnTo>
                  <a:lnTo>
                    <a:pt x="4074" y="1793"/>
                  </a:lnTo>
                  <a:lnTo>
                    <a:pt x="4125" y="1814"/>
                  </a:lnTo>
                  <a:lnTo>
                    <a:pt x="4175" y="1838"/>
                  </a:lnTo>
                  <a:lnTo>
                    <a:pt x="4223" y="1864"/>
                  </a:lnTo>
                  <a:lnTo>
                    <a:pt x="4271" y="1893"/>
                  </a:lnTo>
                  <a:lnTo>
                    <a:pt x="4318" y="1924"/>
                  </a:lnTo>
                  <a:lnTo>
                    <a:pt x="4361" y="1956"/>
                  </a:lnTo>
                  <a:lnTo>
                    <a:pt x="4405" y="1992"/>
                  </a:lnTo>
                  <a:lnTo>
                    <a:pt x="4445" y="2029"/>
                  </a:lnTo>
                  <a:lnTo>
                    <a:pt x="4485" y="2068"/>
                  </a:lnTo>
                  <a:lnTo>
                    <a:pt x="4522" y="2109"/>
                  </a:lnTo>
                  <a:lnTo>
                    <a:pt x="4558" y="2152"/>
                  </a:lnTo>
                  <a:lnTo>
                    <a:pt x="4591" y="2197"/>
                  </a:lnTo>
                  <a:lnTo>
                    <a:pt x="4623" y="2243"/>
                  </a:lnTo>
                  <a:lnTo>
                    <a:pt x="4653" y="2292"/>
                  </a:lnTo>
                  <a:lnTo>
                    <a:pt x="4680" y="2341"/>
                  </a:lnTo>
                  <a:lnTo>
                    <a:pt x="4704" y="2392"/>
                  </a:lnTo>
                  <a:lnTo>
                    <a:pt x="4728" y="2444"/>
                  </a:lnTo>
                  <a:lnTo>
                    <a:pt x="4748" y="2498"/>
                  </a:lnTo>
                  <a:lnTo>
                    <a:pt x="4765" y="2553"/>
                  </a:lnTo>
                  <a:lnTo>
                    <a:pt x="4781" y="2609"/>
                  </a:lnTo>
                  <a:lnTo>
                    <a:pt x="4794" y="2666"/>
                  </a:lnTo>
                  <a:lnTo>
                    <a:pt x="4804" y="2724"/>
                  </a:lnTo>
                  <a:lnTo>
                    <a:pt x="4811" y="2783"/>
                  </a:lnTo>
                  <a:lnTo>
                    <a:pt x="4815" y="2844"/>
                  </a:lnTo>
                  <a:lnTo>
                    <a:pt x="4817" y="2904"/>
                  </a:lnTo>
                  <a:lnTo>
                    <a:pt x="4815" y="2965"/>
                  </a:lnTo>
                  <a:lnTo>
                    <a:pt x="4811" y="3025"/>
                  </a:lnTo>
                  <a:lnTo>
                    <a:pt x="4804" y="3084"/>
                  </a:lnTo>
                  <a:lnTo>
                    <a:pt x="4794" y="3142"/>
                  </a:lnTo>
                  <a:lnTo>
                    <a:pt x="4781" y="3200"/>
                  </a:lnTo>
                  <a:lnTo>
                    <a:pt x="4765" y="3255"/>
                  </a:lnTo>
                  <a:lnTo>
                    <a:pt x="4748" y="3311"/>
                  </a:lnTo>
                  <a:lnTo>
                    <a:pt x="4728" y="3364"/>
                  </a:lnTo>
                  <a:lnTo>
                    <a:pt x="4704" y="3417"/>
                  </a:lnTo>
                  <a:lnTo>
                    <a:pt x="4680" y="3467"/>
                  </a:lnTo>
                  <a:lnTo>
                    <a:pt x="4653" y="3517"/>
                  </a:lnTo>
                  <a:lnTo>
                    <a:pt x="4623" y="3565"/>
                  </a:lnTo>
                  <a:lnTo>
                    <a:pt x="4591" y="3612"/>
                  </a:lnTo>
                  <a:lnTo>
                    <a:pt x="4558" y="3656"/>
                  </a:lnTo>
                  <a:lnTo>
                    <a:pt x="4522" y="3699"/>
                  </a:lnTo>
                  <a:lnTo>
                    <a:pt x="4485" y="3740"/>
                  </a:lnTo>
                  <a:lnTo>
                    <a:pt x="4445" y="3780"/>
                  </a:lnTo>
                  <a:lnTo>
                    <a:pt x="4405" y="3817"/>
                  </a:lnTo>
                  <a:lnTo>
                    <a:pt x="4361" y="3852"/>
                  </a:lnTo>
                  <a:lnTo>
                    <a:pt x="4318" y="3885"/>
                  </a:lnTo>
                  <a:lnTo>
                    <a:pt x="4271" y="3916"/>
                  </a:lnTo>
                  <a:lnTo>
                    <a:pt x="4223" y="3944"/>
                  </a:lnTo>
                  <a:lnTo>
                    <a:pt x="4175" y="3971"/>
                  </a:lnTo>
                  <a:lnTo>
                    <a:pt x="4125" y="3994"/>
                  </a:lnTo>
                  <a:lnTo>
                    <a:pt x="4074" y="4015"/>
                  </a:lnTo>
                  <a:lnTo>
                    <a:pt x="4021" y="4034"/>
                  </a:lnTo>
                  <a:lnTo>
                    <a:pt x="3967" y="4051"/>
                  </a:lnTo>
                  <a:lnTo>
                    <a:pt x="3913" y="4064"/>
                  </a:lnTo>
                  <a:lnTo>
                    <a:pt x="3857" y="4074"/>
                  </a:lnTo>
                  <a:lnTo>
                    <a:pt x="3801" y="4081"/>
                  </a:lnTo>
                  <a:lnTo>
                    <a:pt x="3743" y="4086"/>
                  </a:lnTo>
                  <a:lnTo>
                    <a:pt x="3686" y="4087"/>
                  </a:lnTo>
                  <a:lnTo>
                    <a:pt x="3627" y="4086"/>
                  </a:lnTo>
                  <a:lnTo>
                    <a:pt x="3570" y="4081"/>
                  </a:lnTo>
                  <a:lnTo>
                    <a:pt x="3514" y="4074"/>
                  </a:lnTo>
                  <a:lnTo>
                    <a:pt x="3458" y="4064"/>
                  </a:lnTo>
                  <a:lnTo>
                    <a:pt x="3403" y="4051"/>
                  </a:lnTo>
                  <a:lnTo>
                    <a:pt x="3350" y="4034"/>
                  </a:lnTo>
                  <a:lnTo>
                    <a:pt x="3297" y="4015"/>
                  </a:lnTo>
                  <a:lnTo>
                    <a:pt x="3245" y="3994"/>
                  </a:lnTo>
                  <a:lnTo>
                    <a:pt x="3196" y="3971"/>
                  </a:lnTo>
                  <a:lnTo>
                    <a:pt x="3147" y="3944"/>
                  </a:lnTo>
                  <a:lnTo>
                    <a:pt x="3099" y="3916"/>
                  </a:lnTo>
                  <a:lnTo>
                    <a:pt x="3054" y="3885"/>
                  </a:lnTo>
                  <a:lnTo>
                    <a:pt x="3009" y="3852"/>
                  </a:lnTo>
                  <a:lnTo>
                    <a:pt x="2967" y="3817"/>
                  </a:lnTo>
                  <a:lnTo>
                    <a:pt x="2925" y="3780"/>
                  </a:lnTo>
                  <a:lnTo>
                    <a:pt x="2886" y="3740"/>
                  </a:lnTo>
                  <a:lnTo>
                    <a:pt x="2848" y="3699"/>
                  </a:lnTo>
                  <a:lnTo>
                    <a:pt x="2813" y="3656"/>
                  </a:lnTo>
                  <a:lnTo>
                    <a:pt x="2779" y="3612"/>
                  </a:lnTo>
                  <a:lnTo>
                    <a:pt x="2748" y="3565"/>
                  </a:lnTo>
                  <a:lnTo>
                    <a:pt x="2718" y="3517"/>
                  </a:lnTo>
                  <a:lnTo>
                    <a:pt x="2691" y="3467"/>
                  </a:lnTo>
                  <a:lnTo>
                    <a:pt x="2666" y="3417"/>
                  </a:lnTo>
                  <a:lnTo>
                    <a:pt x="2643" y="3364"/>
                  </a:lnTo>
                  <a:lnTo>
                    <a:pt x="2622" y="3311"/>
                  </a:lnTo>
                  <a:lnTo>
                    <a:pt x="2605" y="3255"/>
                  </a:lnTo>
                  <a:lnTo>
                    <a:pt x="2590" y="3200"/>
                  </a:lnTo>
                  <a:lnTo>
                    <a:pt x="2577" y="3142"/>
                  </a:lnTo>
                  <a:lnTo>
                    <a:pt x="2567" y="3084"/>
                  </a:lnTo>
                  <a:lnTo>
                    <a:pt x="2560" y="3025"/>
                  </a:lnTo>
                  <a:lnTo>
                    <a:pt x="2556" y="2965"/>
                  </a:lnTo>
                  <a:lnTo>
                    <a:pt x="2555" y="2904"/>
                  </a:lnTo>
                  <a:lnTo>
                    <a:pt x="2556" y="2844"/>
                  </a:lnTo>
                  <a:lnTo>
                    <a:pt x="2560" y="2783"/>
                  </a:lnTo>
                  <a:lnTo>
                    <a:pt x="2567" y="2724"/>
                  </a:lnTo>
                  <a:lnTo>
                    <a:pt x="2577" y="2666"/>
                  </a:lnTo>
                  <a:lnTo>
                    <a:pt x="2590" y="2609"/>
                  </a:lnTo>
                  <a:lnTo>
                    <a:pt x="2605" y="2553"/>
                  </a:lnTo>
                  <a:lnTo>
                    <a:pt x="2622" y="2498"/>
                  </a:lnTo>
                  <a:lnTo>
                    <a:pt x="2643" y="2444"/>
                  </a:lnTo>
                  <a:lnTo>
                    <a:pt x="2666" y="2392"/>
                  </a:lnTo>
                  <a:lnTo>
                    <a:pt x="2691" y="2341"/>
                  </a:lnTo>
                  <a:lnTo>
                    <a:pt x="2718" y="2292"/>
                  </a:lnTo>
                  <a:lnTo>
                    <a:pt x="2748" y="2243"/>
                  </a:lnTo>
                  <a:lnTo>
                    <a:pt x="2779" y="2197"/>
                  </a:lnTo>
                  <a:lnTo>
                    <a:pt x="2813" y="2152"/>
                  </a:lnTo>
                  <a:lnTo>
                    <a:pt x="2848" y="2109"/>
                  </a:lnTo>
                  <a:lnTo>
                    <a:pt x="2886" y="2068"/>
                  </a:lnTo>
                  <a:lnTo>
                    <a:pt x="2925" y="2029"/>
                  </a:lnTo>
                  <a:lnTo>
                    <a:pt x="2967" y="1992"/>
                  </a:lnTo>
                  <a:lnTo>
                    <a:pt x="3009" y="1956"/>
                  </a:lnTo>
                  <a:lnTo>
                    <a:pt x="3054" y="1924"/>
                  </a:lnTo>
                  <a:lnTo>
                    <a:pt x="3099" y="1893"/>
                  </a:lnTo>
                  <a:lnTo>
                    <a:pt x="3147" y="1864"/>
                  </a:lnTo>
                  <a:lnTo>
                    <a:pt x="3196" y="1838"/>
                  </a:lnTo>
                  <a:lnTo>
                    <a:pt x="3245" y="1814"/>
                  </a:lnTo>
                  <a:lnTo>
                    <a:pt x="3297" y="1793"/>
                  </a:lnTo>
                  <a:lnTo>
                    <a:pt x="3350" y="1774"/>
                  </a:lnTo>
                  <a:lnTo>
                    <a:pt x="3403" y="1758"/>
                  </a:lnTo>
                  <a:lnTo>
                    <a:pt x="3458" y="1745"/>
                  </a:lnTo>
                  <a:lnTo>
                    <a:pt x="3514" y="1735"/>
                  </a:lnTo>
                  <a:lnTo>
                    <a:pt x="3570" y="1727"/>
                  </a:lnTo>
                  <a:lnTo>
                    <a:pt x="3627" y="1723"/>
                  </a:lnTo>
                  <a:lnTo>
                    <a:pt x="3686" y="17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5" name="Freeform 80">
              <a:extLst>
                <a:ext uri="{FF2B5EF4-FFF2-40B4-BE49-F238E27FC236}">
                  <a16:creationId xmlns:a16="http://schemas.microsoft.com/office/drawing/2014/main" id="{16DEB6B9-BAEF-AB2B-BDCD-FE85E9CA0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" y="1044"/>
              <a:ext cx="279" cy="223"/>
            </a:xfrm>
            <a:custGeom>
              <a:avLst/>
              <a:gdLst>
                <a:gd name="T0" fmla="*/ 0 w 7268"/>
                <a:gd name="T1" fmla="*/ 0 h 5808"/>
                <a:gd name="T2" fmla="*/ 0 w 7268"/>
                <a:gd name="T3" fmla="*/ 0 h 5808"/>
                <a:gd name="T4" fmla="*/ 0 w 7268"/>
                <a:gd name="T5" fmla="*/ 0 h 5808"/>
                <a:gd name="T6" fmla="*/ 0 w 7268"/>
                <a:gd name="T7" fmla="*/ 0 h 5808"/>
                <a:gd name="T8" fmla="*/ 0 w 7268"/>
                <a:gd name="T9" fmla="*/ 0 h 5808"/>
                <a:gd name="T10" fmla="*/ 0 w 7268"/>
                <a:gd name="T11" fmla="*/ 0 h 5808"/>
                <a:gd name="T12" fmla="*/ 0 w 7268"/>
                <a:gd name="T13" fmla="*/ 0 h 5808"/>
                <a:gd name="T14" fmla="*/ 0 w 7268"/>
                <a:gd name="T15" fmla="*/ 0 h 5808"/>
                <a:gd name="T16" fmla="*/ 0 w 7268"/>
                <a:gd name="T17" fmla="*/ 0 h 5808"/>
                <a:gd name="T18" fmla="*/ 0 w 7268"/>
                <a:gd name="T19" fmla="*/ 0 h 5808"/>
                <a:gd name="T20" fmla="*/ 0 w 7268"/>
                <a:gd name="T21" fmla="*/ 0 h 5808"/>
                <a:gd name="T22" fmla="*/ 0 w 7268"/>
                <a:gd name="T23" fmla="*/ 0 h 5808"/>
                <a:gd name="T24" fmla="*/ 0 w 7268"/>
                <a:gd name="T25" fmla="*/ 0 h 5808"/>
                <a:gd name="T26" fmla="*/ 0 w 7268"/>
                <a:gd name="T27" fmla="*/ 0 h 5808"/>
                <a:gd name="T28" fmla="*/ 0 w 7268"/>
                <a:gd name="T29" fmla="*/ 0 h 5808"/>
                <a:gd name="T30" fmla="*/ 0 w 7268"/>
                <a:gd name="T31" fmla="*/ 0 h 5808"/>
                <a:gd name="T32" fmla="*/ 0 w 7268"/>
                <a:gd name="T33" fmla="*/ 0 h 5808"/>
                <a:gd name="T34" fmla="*/ 0 w 7268"/>
                <a:gd name="T35" fmla="*/ 0 h 5808"/>
                <a:gd name="T36" fmla="*/ 0 w 7268"/>
                <a:gd name="T37" fmla="*/ 0 h 5808"/>
                <a:gd name="T38" fmla="*/ 0 w 7268"/>
                <a:gd name="T39" fmla="*/ 0 h 5808"/>
                <a:gd name="T40" fmla="*/ 0 w 7268"/>
                <a:gd name="T41" fmla="*/ 0 h 5808"/>
                <a:gd name="T42" fmla="*/ 0 w 7268"/>
                <a:gd name="T43" fmla="*/ 0 h 5808"/>
                <a:gd name="T44" fmla="*/ 0 w 7268"/>
                <a:gd name="T45" fmla="*/ 0 h 5808"/>
                <a:gd name="T46" fmla="*/ 0 w 7268"/>
                <a:gd name="T47" fmla="*/ 0 h 5808"/>
                <a:gd name="T48" fmla="*/ 0 w 7268"/>
                <a:gd name="T49" fmla="*/ 0 h 5808"/>
                <a:gd name="T50" fmla="*/ 0 w 7268"/>
                <a:gd name="T51" fmla="*/ 0 h 5808"/>
                <a:gd name="T52" fmla="*/ 0 w 7268"/>
                <a:gd name="T53" fmla="*/ 0 h 5808"/>
                <a:gd name="T54" fmla="*/ 0 w 7268"/>
                <a:gd name="T55" fmla="*/ 0 h 5808"/>
                <a:gd name="T56" fmla="*/ 0 w 7268"/>
                <a:gd name="T57" fmla="*/ 0 h 5808"/>
                <a:gd name="T58" fmla="*/ 0 w 7268"/>
                <a:gd name="T59" fmla="*/ 0 h 5808"/>
                <a:gd name="T60" fmla="*/ 0 w 7268"/>
                <a:gd name="T61" fmla="*/ 0 h 5808"/>
                <a:gd name="T62" fmla="*/ 0 w 7268"/>
                <a:gd name="T63" fmla="*/ 0 h 5808"/>
                <a:gd name="T64" fmla="*/ 0 w 7268"/>
                <a:gd name="T65" fmla="*/ 0 h 5808"/>
                <a:gd name="T66" fmla="*/ 0 w 7268"/>
                <a:gd name="T67" fmla="*/ 0 h 5808"/>
                <a:gd name="T68" fmla="*/ 0 w 7268"/>
                <a:gd name="T69" fmla="*/ 0 h 5808"/>
                <a:gd name="T70" fmla="*/ 0 w 7268"/>
                <a:gd name="T71" fmla="*/ 0 h 5808"/>
                <a:gd name="T72" fmla="*/ 0 w 7268"/>
                <a:gd name="T73" fmla="*/ 0 h 5808"/>
                <a:gd name="T74" fmla="*/ 0 w 7268"/>
                <a:gd name="T75" fmla="*/ 0 h 5808"/>
                <a:gd name="T76" fmla="*/ 0 w 7268"/>
                <a:gd name="T77" fmla="*/ 0 h 5808"/>
                <a:gd name="T78" fmla="*/ 0 w 7268"/>
                <a:gd name="T79" fmla="*/ 0 h 5808"/>
                <a:gd name="T80" fmla="*/ 0 w 7268"/>
                <a:gd name="T81" fmla="*/ 0 h 5808"/>
                <a:gd name="T82" fmla="*/ 0 w 7268"/>
                <a:gd name="T83" fmla="*/ 0 h 5808"/>
                <a:gd name="T84" fmla="*/ 0 w 7268"/>
                <a:gd name="T85" fmla="*/ 0 h 5808"/>
                <a:gd name="T86" fmla="*/ 0 w 7268"/>
                <a:gd name="T87" fmla="*/ 0 h 5808"/>
                <a:gd name="T88" fmla="*/ 0 w 7268"/>
                <a:gd name="T89" fmla="*/ 0 h 5808"/>
                <a:gd name="T90" fmla="*/ 0 w 7268"/>
                <a:gd name="T91" fmla="*/ 0 h 5808"/>
                <a:gd name="T92" fmla="*/ 0 w 7268"/>
                <a:gd name="T93" fmla="*/ 0 h 5808"/>
                <a:gd name="T94" fmla="*/ 0 w 7268"/>
                <a:gd name="T95" fmla="*/ 0 h 5808"/>
                <a:gd name="T96" fmla="*/ 0 w 7268"/>
                <a:gd name="T97" fmla="*/ 0 h 5808"/>
                <a:gd name="T98" fmla="*/ 0 w 7268"/>
                <a:gd name="T99" fmla="*/ 0 h 5808"/>
                <a:gd name="T100" fmla="*/ 0 w 7268"/>
                <a:gd name="T101" fmla="*/ 0 h 5808"/>
                <a:gd name="T102" fmla="*/ 0 w 7268"/>
                <a:gd name="T103" fmla="*/ 0 h 5808"/>
                <a:gd name="T104" fmla="*/ 0 w 7268"/>
                <a:gd name="T105" fmla="*/ 0 h 5808"/>
                <a:gd name="T106" fmla="*/ 0 w 7268"/>
                <a:gd name="T107" fmla="*/ 0 h 5808"/>
                <a:gd name="T108" fmla="*/ 0 w 7268"/>
                <a:gd name="T109" fmla="*/ 0 h 58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68"/>
                <a:gd name="T166" fmla="*/ 0 h 5808"/>
                <a:gd name="T167" fmla="*/ 7268 w 7268"/>
                <a:gd name="T168" fmla="*/ 5808 h 58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68" h="5808">
                  <a:moveTo>
                    <a:pt x="2896" y="4484"/>
                  </a:moveTo>
                  <a:lnTo>
                    <a:pt x="2173" y="5278"/>
                  </a:lnTo>
                  <a:lnTo>
                    <a:pt x="865" y="5294"/>
                  </a:lnTo>
                  <a:lnTo>
                    <a:pt x="855" y="5808"/>
                  </a:lnTo>
                  <a:lnTo>
                    <a:pt x="0" y="5054"/>
                  </a:lnTo>
                  <a:lnTo>
                    <a:pt x="849" y="4245"/>
                  </a:lnTo>
                  <a:lnTo>
                    <a:pt x="849" y="4780"/>
                  </a:lnTo>
                  <a:lnTo>
                    <a:pt x="1837" y="4780"/>
                  </a:lnTo>
                  <a:lnTo>
                    <a:pt x="1857" y="4761"/>
                  </a:lnTo>
                  <a:lnTo>
                    <a:pt x="1912" y="4709"/>
                  </a:lnTo>
                  <a:lnTo>
                    <a:pt x="1992" y="4631"/>
                  </a:lnTo>
                  <a:lnTo>
                    <a:pt x="2089" y="4536"/>
                  </a:lnTo>
                  <a:lnTo>
                    <a:pt x="2193" y="4433"/>
                  </a:lnTo>
                  <a:lnTo>
                    <a:pt x="2298" y="4327"/>
                  </a:lnTo>
                  <a:lnTo>
                    <a:pt x="2346" y="4278"/>
                  </a:lnTo>
                  <a:lnTo>
                    <a:pt x="2391" y="4230"/>
                  </a:lnTo>
                  <a:lnTo>
                    <a:pt x="2431" y="4187"/>
                  </a:lnTo>
                  <a:lnTo>
                    <a:pt x="2466" y="4149"/>
                  </a:lnTo>
                  <a:lnTo>
                    <a:pt x="2438" y="4118"/>
                  </a:lnTo>
                  <a:lnTo>
                    <a:pt x="2411" y="4087"/>
                  </a:lnTo>
                  <a:lnTo>
                    <a:pt x="2385" y="4055"/>
                  </a:lnTo>
                  <a:lnTo>
                    <a:pt x="2359" y="4022"/>
                  </a:lnTo>
                  <a:lnTo>
                    <a:pt x="2334" y="3989"/>
                  </a:lnTo>
                  <a:lnTo>
                    <a:pt x="2310" y="3956"/>
                  </a:lnTo>
                  <a:lnTo>
                    <a:pt x="2286" y="3921"/>
                  </a:lnTo>
                  <a:lnTo>
                    <a:pt x="2263" y="3886"/>
                  </a:lnTo>
                  <a:lnTo>
                    <a:pt x="2242" y="3850"/>
                  </a:lnTo>
                  <a:lnTo>
                    <a:pt x="2221" y="3815"/>
                  </a:lnTo>
                  <a:lnTo>
                    <a:pt x="2200" y="3778"/>
                  </a:lnTo>
                  <a:lnTo>
                    <a:pt x="2180" y="3741"/>
                  </a:lnTo>
                  <a:lnTo>
                    <a:pt x="2162" y="3703"/>
                  </a:lnTo>
                  <a:lnTo>
                    <a:pt x="2144" y="3664"/>
                  </a:lnTo>
                  <a:lnTo>
                    <a:pt x="2126" y="3626"/>
                  </a:lnTo>
                  <a:lnTo>
                    <a:pt x="2111" y="3587"/>
                  </a:lnTo>
                  <a:lnTo>
                    <a:pt x="2095" y="3547"/>
                  </a:lnTo>
                  <a:lnTo>
                    <a:pt x="2081" y="3507"/>
                  </a:lnTo>
                  <a:lnTo>
                    <a:pt x="2068" y="3466"/>
                  </a:lnTo>
                  <a:lnTo>
                    <a:pt x="2055" y="3426"/>
                  </a:lnTo>
                  <a:lnTo>
                    <a:pt x="2043" y="3384"/>
                  </a:lnTo>
                  <a:lnTo>
                    <a:pt x="2032" y="3342"/>
                  </a:lnTo>
                  <a:lnTo>
                    <a:pt x="2023" y="3300"/>
                  </a:lnTo>
                  <a:lnTo>
                    <a:pt x="2014" y="3257"/>
                  </a:lnTo>
                  <a:lnTo>
                    <a:pt x="2006" y="3215"/>
                  </a:lnTo>
                  <a:lnTo>
                    <a:pt x="2000" y="3171"/>
                  </a:lnTo>
                  <a:lnTo>
                    <a:pt x="1994" y="3128"/>
                  </a:lnTo>
                  <a:lnTo>
                    <a:pt x="1989" y="3083"/>
                  </a:lnTo>
                  <a:lnTo>
                    <a:pt x="1986" y="3039"/>
                  </a:lnTo>
                  <a:lnTo>
                    <a:pt x="1983" y="2994"/>
                  </a:lnTo>
                  <a:lnTo>
                    <a:pt x="1982" y="2950"/>
                  </a:lnTo>
                  <a:lnTo>
                    <a:pt x="1981" y="2904"/>
                  </a:lnTo>
                  <a:lnTo>
                    <a:pt x="1982" y="2859"/>
                  </a:lnTo>
                  <a:lnTo>
                    <a:pt x="1983" y="2814"/>
                  </a:lnTo>
                  <a:lnTo>
                    <a:pt x="1986" y="2770"/>
                  </a:lnTo>
                  <a:lnTo>
                    <a:pt x="1989" y="2725"/>
                  </a:lnTo>
                  <a:lnTo>
                    <a:pt x="1994" y="2681"/>
                  </a:lnTo>
                  <a:lnTo>
                    <a:pt x="2000" y="2638"/>
                  </a:lnTo>
                  <a:lnTo>
                    <a:pt x="2006" y="2594"/>
                  </a:lnTo>
                  <a:lnTo>
                    <a:pt x="2014" y="2552"/>
                  </a:lnTo>
                  <a:lnTo>
                    <a:pt x="2023" y="2509"/>
                  </a:lnTo>
                  <a:lnTo>
                    <a:pt x="2032" y="2467"/>
                  </a:lnTo>
                  <a:lnTo>
                    <a:pt x="2043" y="2425"/>
                  </a:lnTo>
                  <a:lnTo>
                    <a:pt x="2055" y="2384"/>
                  </a:lnTo>
                  <a:lnTo>
                    <a:pt x="2068" y="2342"/>
                  </a:lnTo>
                  <a:lnTo>
                    <a:pt x="2081" y="2302"/>
                  </a:lnTo>
                  <a:lnTo>
                    <a:pt x="2095" y="2262"/>
                  </a:lnTo>
                  <a:lnTo>
                    <a:pt x="2111" y="2222"/>
                  </a:lnTo>
                  <a:lnTo>
                    <a:pt x="2126" y="2183"/>
                  </a:lnTo>
                  <a:lnTo>
                    <a:pt x="2144" y="2144"/>
                  </a:lnTo>
                  <a:lnTo>
                    <a:pt x="2162" y="2106"/>
                  </a:lnTo>
                  <a:lnTo>
                    <a:pt x="2180" y="2068"/>
                  </a:lnTo>
                  <a:lnTo>
                    <a:pt x="2200" y="2031"/>
                  </a:lnTo>
                  <a:lnTo>
                    <a:pt x="2221" y="1995"/>
                  </a:lnTo>
                  <a:lnTo>
                    <a:pt x="2242" y="1958"/>
                  </a:lnTo>
                  <a:lnTo>
                    <a:pt x="2263" y="1923"/>
                  </a:lnTo>
                  <a:lnTo>
                    <a:pt x="2286" y="1888"/>
                  </a:lnTo>
                  <a:lnTo>
                    <a:pt x="2310" y="1853"/>
                  </a:lnTo>
                  <a:lnTo>
                    <a:pt x="2334" y="1820"/>
                  </a:lnTo>
                  <a:lnTo>
                    <a:pt x="2358" y="1786"/>
                  </a:lnTo>
                  <a:lnTo>
                    <a:pt x="2385" y="1754"/>
                  </a:lnTo>
                  <a:lnTo>
                    <a:pt x="2411" y="1723"/>
                  </a:lnTo>
                  <a:lnTo>
                    <a:pt x="2438" y="1691"/>
                  </a:lnTo>
                  <a:lnTo>
                    <a:pt x="2466" y="1661"/>
                  </a:lnTo>
                  <a:lnTo>
                    <a:pt x="2431" y="1622"/>
                  </a:lnTo>
                  <a:lnTo>
                    <a:pt x="2391" y="1578"/>
                  </a:lnTo>
                  <a:lnTo>
                    <a:pt x="2346" y="1532"/>
                  </a:lnTo>
                  <a:lnTo>
                    <a:pt x="2298" y="1481"/>
                  </a:lnTo>
                  <a:lnTo>
                    <a:pt x="2193" y="1376"/>
                  </a:lnTo>
                  <a:lnTo>
                    <a:pt x="2089" y="1273"/>
                  </a:lnTo>
                  <a:lnTo>
                    <a:pt x="1992" y="1178"/>
                  </a:lnTo>
                  <a:lnTo>
                    <a:pt x="1912" y="1100"/>
                  </a:lnTo>
                  <a:lnTo>
                    <a:pt x="1857" y="1048"/>
                  </a:lnTo>
                  <a:lnTo>
                    <a:pt x="1837" y="1028"/>
                  </a:lnTo>
                  <a:lnTo>
                    <a:pt x="849" y="1028"/>
                  </a:lnTo>
                  <a:lnTo>
                    <a:pt x="849" y="1564"/>
                  </a:lnTo>
                  <a:lnTo>
                    <a:pt x="0" y="754"/>
                  </a:lnTo>
                  <a:lnTo>
                    <a:pt x="855" y="0"/>
                  </a:lnTo>
                  <a:lnTo>
                    <a:pt x="865" y="515"/>
                  </a:lnTo>
                  <a:lnTo>
                    <a:pt x="2173" y="531"/>
                  </a:lnTo>
                  <a:lnTo>
                    <a:pt x="2896" y="1325"/>
                  </a:lnTo>
                  <a:lnTo>
                    <a:pt x="2941" y="1301"/>
                  </a:lnTo>
                  <a:lnTo>
                    <a:pt x="2986" y="1279"/>
                  </a:lnTo>
                  <a:lnTo>
                    <a:pt x="3033" y="1258"/>
                  </a:lnTo>
                  <a:lnTo>
                    <a:pt x="3079" y="1239"/>
                  </a:lnTo>
                  <a:lnTo>
                    <a:pt x="3127" y="1220"/>
                  </a:lnTo>
                  <a:lnTo>
                    <a:pt x="3175" y="1203"/>
                  </a:lnTo>
                  <a:lnTo>
                    <a:pt x="3223" y="1188"/>
                  </a:lnTo>
                  <a:lnTo>
                    <a:pt x="3273" y="1174"/>
                  </a:lnTo>
                  <a:lnTo>
                    <a:pt x="3322" y="1162"/>
                  </a:lnTo>
                  <a:lnTo>
                    <a:pt x="3373" y="1152"/>
                  </a:lnTo>
                  <a:lnTo>
                    <a:pt x="3424" y="1143"/>
                  </a:lnTo>
                  <a:lnTo>
                    <a:pt x="3475" y="1135"/>
                  </a:lnTo>
                  <a:lnTo>
                    <a:pt x="3527" y="1129"/>
                  </a:lnTo>
                  <a:lnTo>
                    <a:pt x="3580" y="1124"/>
                  </a:lnTo>
                  <a:lnTo>
                    <a:pt x="3632" y="1122"/>
                  </a:lnTo>
                  <a:lnTo>
                    <a:pt x="3686" y="1121"/>
                  </a:lnTo>
                  <a:lnTo>
                    <a:pt x="3734" y="1122"/>
                  </a:lnTo>
                  <a:lnTo>
                    <a:pt x="3781" y="1124"/>
                  </a:lnTo>
                  <a:lnTo>
                    <a:pt x="3829" y="1127"/>
                  </a:lnTo>
                  <a:lnTo>
                    <a:pt x="3875" y="1133"/>
                  </a:lnTo>
                  <a:lnTo>
                    <a:pt x="3922" y="1139"/>
                  </a:lnTo>
                  <a:lnTo>
                    <a:pt x="3967" y="1146"/>
                  </a:lnTo>
                  <a:lnTo>
                    <a:pt x="4014" y="1155"/>
                  </a:lnTo>
                  <a:lnTo>
                    <a:pt x="4060" y="1165"/>
                  </a:lnTo>
                  <a:lnTo>
                    <a:pt x="4104" y="1176"/>
                  </a:lnTo>
                  <a:lnTo>
                    <a:pt x="4149" y="1189"/>
                  </a:lnTo>
                  <a:lnTo>
                    <a:pt x="4192" y="1202"/>
                  </a:lnTo>
                  <a:lnTo>
                    <a:pt x="4236" y="1217"/>
                  </a:lnTo>
                  <a:lnTo>
                    <a:pt x="4278" y="1234"/>
                  </a:lnTo>
                  <a:lnTo>
                    <a:pt x="4321" y="1251"/>
                  </a:lnTo>
                  <a:lnTo>
                    <a:pt x="4363" y="1269"/>
                  </a:lnTo>
                  <a:lnTo>
                    <a:pt x="4404" y="1288"/>
                  </a:lnTo>
                  <a:lnTo>
                    <a:pt x="5095" y="531"/>
                  </a:lnTo>
                  <a:lnTo>
                    <a:pt x="6403" y="515"/>
                  </a:lnTo>
                  <a:lnTo>
                    <a:pt x="6413" y="0"/>
                  </a:lnTo>
                  <a:lnTo>
                    <a:pt x="7268" y="754"/>
                  </a:lnTo>
                  <a:lnTo>
                    <a:pt x="6418" y="1564"/>
                  </a:lnTo>
                  <a:lnTo>
                    <a:pt x="6418" y="1028"/>
                  </a:lnTo>
                  <a:lnTo>
                    <a:pt x="5431" y="1028"/>
                  </a:lnTo>
                  <a:lnTo>
                    <a:pt x="5413" y="1045"/>
                  </a:lnTo>
                  <a:lnTo>
                    <a:pt x="5367" y="1089"/>
                  </a:lnTo>
                  <a:lnTo>
                    <a:pt x="5298" y="1156"/>
                  </a:lnTo>
                  <a:lnTo>
                    <a:pt x="5214" y="1239"/>
                  </a:lnTo>
                  <a:lnTo>
                    <a:pt x="5120" y="1331"/>
                  </a:lnTo>
                  <a:lnTo>
                    <a:pt x="5024" y="1427"/>
                  </a:lnTo>
                  <a:lnTo>
                    <a:pt x="4976" y="1474"/>
                  </a:lnTo>
                  <a:lnTo>
                    <a:pt x="4931" y="1521"/>
                  </a:lnTo>
                  <a:lnTo>
                    <a:pt x="4890" y="1564"/>
                  </a:lnTo>
                  <a:lnTo>
                    <a:pt x="4851" y="1606"/>
                  </a:lnTo>
                  <a:lnTo>
                    <a:pt x="4882" y="1637"/>
                  </a:lnTo>
                  <a:lnTo>
                    <a:pt x="4912" y="1668"/>
                  </a:lnTo>
                  <a:lnTo>
                    <a:pt x="4941" y="1701"/>
                  </a:lnTo>
                  <a:lnTo>
                    <a:pt x="4970" y="1734"/>
                  </a:lnTo>
                  <a:lnTo>
                    <a:pt x="4997" y="1768"/>
                  </a:lnTo>
                  <a:lnTo>
                    <a:pt x="5024" y="1803"/>
                  </a:lnTo>
                  <a:lnTo>
                    <a:pt x="5050" y="1838"/>
                  </a:lnTo>
                  <a:lnTo>
                    <a:pt x="5075" y="1873"/>
                  </a:lnTo>
                  <a:lnTo>
                    <a:pt x="5100" y="1911"/>
                  </a:lnTo>
                  <a:lnTo>
                    <a:pt x="5123" y="1948"/>
                  </a:lnTo>
                  <a:lnTo>
                    <a:pt x="5145" y="1987"/>
                  </a:lnTo>
                  <a:lnTo>
                    <a:pt x="5167" y="2025"/>
                  </a:lnTo>
                  <a:lnTo>
                    <a:pt x="5188" y="2064"/>
                  </a:lnTo>
                  <a:lnTo>
                    <a:pt x="5208" y="2104"/>
                  </a:lnTo>
                  <a:lnTo>
                    <a:pt x="5227" y="2144"/>
                  </a:lnTo>
                  <a:lnTo>
                    <a:pt x="5245" y="2186"/>
                  </a:lnTo>
                  <a:lnTo>
                    <a:pt x="5262" y="2227"/>
                  </a:lnTo>
                  <a:lnTo>
                    <a:pt x="5278" y="2269"/>
                  </a:lnTo>
                  <a:lnTo>
                    <a:pt x="5293" y="2311"/>
                  </a:lnTo>
                  <a:lnTo>
                    <a:pt x="5307" y="2355"/>
                  </a:lnTo>
                  <a:lnTo>
                    <a:pt x="5320" y="2398"/>
                  </a:lnTo>
                  <a:lnTo>
                    <a:pt x="5331" y="2442"/>
                  </a:lnTo>
                  <a:lnTo>
                    <a:pt x="5343" y="2487"/>
                  </a:lnTo>
                  <a:lnTo>
                    <a:pt x="5353" y="2531"/>
                  </a:lnTo>
                  <a:lnTo>
                    <a:pt x="5361" y="2577"/>
                  </a:lnTo>
                  <a:lnTo>
                    <a:pt x="5369" y="2622"/>
                  </a:lnTo>
                  <a:lnTo>
                    <a:pt x="5375" y="2669"/>
                  </a:lnTo>
                  <a:lnTo>
                    <a:pt x="5380" y="2715"/>
                  </a:lnTo>
                  <a:lnTo>
                    <a:pt x="5385" y="2762"/>
                  </a:lnTo>
                  <a:lnTo>
                    <a:pt x="5388" y="2809"/>
                  </a:lnTo>
                  <a:lnTo>
                    <a:pt x="5389" y="2857"/>
                  </a:lnTo>
                  <a:lnTo>
                    <a:pt x="5390" y="2904"/>
                  </a:lnTo>
                  <a:lnTo>
                    <a:pt x="5389" y="2952"/>
                  </a:lnTo>
                  <a:lnTo>
                    <a:pt x="5388" y="2999"/>
                  </a:lnTo>
                  <a:lnTo>
                    <a:pt x="5385" y="3047"/>
                  </a:lnTo>
                  <a:lnTo>
                    <a:pt x="5380" y="3093"/>
                  </a:lnTo>
                  <a:lnTo>
                    <a:pt x="5375" y="3140"/>
                  </a:lnTo>
                  <a:lnTo>
                    <a:pt x="5369" y="3186"/>
                  </a:lnTo>
                  <a:lnTo>
                    <a:pt x="5361" y="3232"/>
                  </a:lnTo>
                  <a:lnTo>
                    <a:pt x="5353" y="3277"/>
                  </a:lnTo>
                  <a:lnTo>
                    <a:pt x="5343" y="3322"/>
                  </a:lnTo>
                  <a:lnTo>
                    <a:pt x="5331" y="3367"/>
                  </a:lnTo>
                  <a:lnTo>
                    <a:pt x="5320" y="3411"/>
                  </a:lnTo>
                  <a:lnTo>
                    <a:pt x="5307" y="3454"/>
                  </a:lnTo>
                  <a:lnTo>
                    <a:pt x="5293" y="3498"/>
                  </a:lnTo>
                  <a:lnTo>
                    <a:pt x="5278" y="3540"/>
                  </a:lnTo>
                  <a:lnTo>
                    <a:pt x="5262" y="3583"/>
                  </a:lnTo>
                  <a:lnTo>
                    <a:pt x="5245" y="3624"/>
                  </a:lnTo>
                  <a:lnTo>
                    <a:pt x="5227" y="3664"/>
                  </a:lnTo>
                  <a:lnTo>
                    <a:pt x="5208" y="3705"/>
                  </a:lnTo>
                  <a:lnTo>
                    <a:pt x="5188" y="3745"/>
                  </a:lnTo>
                  <a:lnTo>
                    <a:pt x="5167" y="3785"/>
                  </a:lnTo>
                  <a:lnTo>
                    <a:pt x="5145" y="3823"/>
                  </a:lnTo>
                  <a:lnTo>
                    <a:pt x="5123" y="3861"/>
                  </a:lnTo>
                  <a:lnTo>
                    <a:pt x="5100" y="3899"/>
                  </a:lnTo>
                  <a:lnTo>
                    <a:pt x="5075" y="3935"/>
                  </a:lnTo>
                  <a:lnTo>
                    <a:pt x="5050" y="3972"/>
                  </a:lnTo>
                  <a:lnTo>
                    <a:pt x="5024" y="4007"/>
                  </a:lnTo>
                  <a:lnTo>
                    <a:pt x="4997" y="4041"/>
                  </a:lnTo>
                  <a:lnTo>
                    <a:pt x="4969" y="4075"/>
                  </a:lnTo>
                  <a:lnTo>
                    <a:pt x="4941" y="4108"/>
                  </a:lnTo>
                  <a:lnTo>
                    <a:pt x="4911" y="4141"/>
                  </a:lnTo>
                  <a:lnTo>
                    <a:pt x="4882" y="4173"/>
                  </a:lnTo>
                  <a:lnTo>
                    <a:pt x="4851" y="4203"/>
                  </a:lnTo>
                  <a:lnTo>
                    <a:pt x="4890" y="4245"/>
                  </a:lnTo>
                  <a:lnTo>
                    <a:pt x="4931" y="4289"/>
                  </a:lnTo>
                  <a:lnTo>
                    <a:pt x="4976" y="4335"/>
                  </a:lnTo>
                  <a:lnTo>
                    <a:pt x="5024" y="4382"/>
                  </a:lnTo>
                  <a:lnTo>
                    <a:pt x="5120" y="4478"/>
                  </a:lnTo>
                  <a:lnTo>
                    <a:pt x="5214" y="4571"/>
                  </a:lnTo>
                  <a:lnTo>
                    <a:pt x="5298" y="4653"/>
                  </a:lnTo>
                  <a:lnTo>
                    <a:pt x="5367" y="4720"/>
                  </a:lnTo>
                  <a:lnTo>
                    <a:pt x="5413" y="4764"/>
                  </a:lnTo>
                  <a:lnTo>
                    <a:pt x="5431" y="4780"/>
                  </a:lnTo>
                  <a:lnTo>
                    <a:pt x="6418" y="4780"/>
                  </a:lnTo>
                  <a:lnTo>
                    <a:pt x="6418" y="4245"/>
                  </a:lnTo>
                  <a:lnTo>
                    <a:pt x="7268" y="5054"/>
                  </a:lnTo>
                  <a:lnTo>
                    <a:pt x="6413" y="5808"/>
                  </a:lnTo>
                  <a:lnTo>
                    <a:pt x="6403" y="5294"/>
                  </a:lnTo>
                  <a:lnTo>
                    <a:pt x="5095" y="5278"/>
                  </a:lnTo>
                  <a:lnTo>
                    <a:pt x="4404" y="4521"/>
                  </a:lnTo>
                  <a:lnTo>
                    <a:pt x="4363" y="4540"/>
                  </a:lnTo>
                  <a:lnTo>
                    <a:pt x="4321" y="4558"/>
                  </a:lnTo>
                  <a:lnTo>
                    <a:pt x="4278" y="4575"/>
                  </a:lnTo>
                  <a:lnTo>
                    <a:pt x="4236" y="4591"/>
                  </a:lnTo>
                  <a:lnTo>
                    <a:pt x="4192" y="4606"/>
                  </a:lnTo>
                  <a:lnTo>
                    <a:pt x="4149" y="4621"/>
                  </a:lnTo>
                  <a:lnTo>
                    <a:pt x="4104" y="4633"/>
                  </a:lnTo>
                  <a:lnTo>
                    <a:pt x="4060" y="4644"/>
                  </a:lnTo>
                  <a:lnTo>
                    <a:pt x="4014" y="4654"/>
                  </a:lnTo>
                  <a:lnTo>
                    <a:pt x="3967" y="4663"/>
                  </a:lnTo>
                  <a:lnTo>
                    <a:pt x="3922" y="4670"/>
                  </a:lnTo>
                  <a:lnTo>
                    <a:pt x="3875" y="4676"/>
                  </a:lnTo>
                  <a:lnTo>
                    <a:pt x="3829" y="4681"/>
                  </a:lnTo>
                  <a:lnTo>
                    <a:pt x="3781" y="4684"/>
                  </a:lnTo>
                  <a:lnTo>
                    <a:pt x="3734" y="4686"/>
                  </a:lnTo>
                  <a:lnTo>
                    <a:pt x="3686" y="4687"/>
                  </a:lnTo>
                  <a:lnTo>
                    <a:pt x="3632" y="4686"/>
                  </a:lnTo>
                  <a:lnTo>
                    <a:pt x="3580" y="4684"/>
                  </a:lnTo>
                  <a:lnTo>
                    <a:pt x="3527" y="4680"/>
                  </a:lnTo>
                  <a:lnTo>
                    <a:pt x="3475" y="4674"/>
                  </a:lnTo>
                  <a:lnTo>
                    <a:pt x="3424" y="4666"/>
                  </a:lnTo>
                  <a:lnTo>
                    <a:pt x="3373" y="4657"/>
                  </a:lnTo>
                  <a:lnTo>
                    <a:pt x="3322" y="4647"/>
                  </a:lnTo>
                  <a:lnTo>
                    <a:pt x="3273" y="4635"/>
                  </a:lnTo>
                  <a:lnTo>
                    <a:pt x="3223" y="4621"/>
                  </a:lnTo>
                  <a:lnTo>
                    <a:pt x="3175" y="4605"/>
                  </a:lnTo>
                  <a:lnTo>
                    <a:pt x="3127" y="4589"/>
                  </a:lnTo>
                  <a:lnTo>
                    <a:pt x="3079" y="4571"/>
                  </a:lnTo>
                  <a:lnTo>
                    <a:pt x="3033" y="4551"/>
                  </a:lnTo>
                  <a:lnTo>
                    <a:pt x="2986" y="4530"/>
                  </a:lnTo>
                  <a:lnTo>
                    <a:pt x="2941" y="4507"/>
                  </a:lnTo>
                  <a:lnTo>
                    <a:pt x="2896" y="4484"/>
                  </a:lnTo>
                  <a:close/>
                  <a:moveTo>
                    <a:pt x="3686" y="1721"/>
                  </a:moveTo>
                  <a:lnTo>
                    <a:pt x="3744" y="1723"/>
                  </a:lnTo>
                  <a:lnTo>
                    <a:pt x="3800" y="1727"/>
                  </a:lnTo>
                  <a:lnTo>
                    <a:pt x="3857" y="1735"/>
                  </a:lnTo>
                  <a:lnTo>
                    <a:pt x="3913" y="1745"/>
                  </a:lnTo>
                  <a:lnTo>
                    <a:pt x="3967" y="1758"/>
                  </a:lnTo>
                  <a:lnTo>
                    <a:pt x="4021" y="1774"/>
                  </a:lnTo>
                  <a:lnTo>
                    <a:pt x="4074" y="1794"/>
                  </a:lnTo>
                  <a:lnTo>
                    <a:pt x="4125" y="1815"/>
                  </a:lnTo>
                  <a:lnTo>
                    <a:pt x="4175" y="1838"/>
                  </a:lnTo>
                  <a:lnTo>
                    <a:pt x="4224" y="1864"/>
                  </a:lnTo>
                  <a:lnTo>
                    <a:pt x="4271" y="1893"/>
                  </a:lnTo>
                  <a:lnTo>
                    <a:pt x="4317" y="1924"/>
                  </a:lnTo>
                  <a:lnTo>
                    <a:pt x="4361" y="1956"/>
                  </a:lnTo>
                  <a:lnTo>
                    <a:pt x="4404" y="1992"/>
                  </a:lnTo>
                  <a:lnTo>
                    <a:pt x="4445" y="2029"/>
                  </a:lnTo>
                  <a:lnTo>
                    <a:pt x="4485" y="2068"/>
                  </a:lnTo>
                  <a:lnTo>
                    <a:pt x="4522" y="2110"/>
                  </a:lnTo>
                  <a:lnTo>
                    <a:pt x="4558" y="2152"/>
                  </a:lnTo>
                  <a:lnTo>
                    <a:pt x="4591" y="2197"/>
                  </a:lnTo>
                  <a:lnTo>
                    <a:pt x="4623" y="2243"/>
                  </a:lnTo>
                  <a:lnTo>
                    <a:pt x="4652" y="2292"/>
                  </a:lnTo>
                  <a:lnTo>
                    <a:pt x="4679" y="2341"/>
                  </a:lnTo>
                  <a:lnTo>
                    <a:pt x="4705" y="2392"/>
                  </a:lnTo>
                  <a:lnTo>
                    <a:pt x="4728" y="2444"/>
                  </a:lnTo>
                  <a:lnTo>
                    <a:pt x="4748" y="2498"/>
                  </a:lnTo>
                  <a:lnTo>
                    <a:pt x="4765" y="2554"/>
                  </a:lnTo>
                  <a:lnTo>
                    <a:pt x="4781" y="2609"/>
                  </a:lnTo>
                  <a:lnTo>
                    <a:pt x="4794" y="2667"/>
                  </a:lnTo>
                  <a:lnTo>
                    <a:pt x="4804" y="2724"/>
                  </a:lnTo>
                  <a:lnTo>
                    <a:pt x="4811" y="2784"/>
                  </a:lnTo>
                  <a:lnTo>
                    <a:pt x="4815" y="2844"/>
                  </a:lnTo>
                  <a:lnTo>
                    <a:pt x="4817" y="2904"/>
                  </a:lnTo>
                  <a:lnTo>
                    <a:pt x="4815" y="2965"/>
                  </a:lnTo>
                  <a:lnTo>
                    <a:pt x="4811" y="3025"/>
                  </a:lnTo>
                  <a:lnTo>
                    <a:pt x="4804" y="3084"/>
                  </a:lnTo>
                  <a:lnTo>
                    <a:pt x="4794" y="3143"/>
                  </a:lnTo>
                  <a:lnTo>
                    <a:pt x="4781" y="3200"/>
                  </a:lnTo>
                  <a:lnTo>
                    <a:pt x="4765" y="3256"/>
                  </a:lnTo>
                  <a:lnTo>
                    <a:pt x="4748" y="3311"/>
                  </a:lnTo>
                  <a:lnTo>
                    <a:pt x="4728" y="3364"/>
                  </a:lnTo>
                  <a:lnTo>
                    <a:pt x="4705" y="3417"/>
                  </a:lnTo>
                  <a:lnTo>
                    <a:pt x="4679" y="3467"/>
                  </a:lnTo>
                  <a:lnTo>
                    <a:pt x="4652" y="3517"/>
                  </a:lnTo>
                  <a:lnTo>
                    <a:pt x="4623" y="3565"/>
                  </a:lnTo>
                  <a:lnTo>
                    <a:pt x="4591" y="3612"/>
                  </a:lnTo>
                  <a:lnTo>
                    <a:pt x="4558" y="3656"/>
                  </a:lnTo>
                  <a:lnTo>
                    <a:pt x="4522" y="3700"/>
                  </a:lnTo>
                  <a:lnTo>
                    <a:pt x="4485" y="3740"/>
                  </a:lnTo>
                  <a:lnTo>
                    <a:pt x="4445" y="3780"/>
                  </a:lnTo>
                  <a:lnTo>
                    <a:pt x="4404" y="3817"/>
                  </a:lnTo>
                  <a:lnTo>
                    <a:pt x="4361" y="3852"/>
                  </a:lnTo>
                  <a:lnTo>
                    <a:pt x="4317" y="3885"/>
                  </a:lnTo>
                  <a:lnTo>
                    <a:pt x="4271" y="3916"/>
                  </a:lnTo>
                  <a:lnTo>
                    <a:pt x="4224" y="3944"/>
                  </a:lnTo>
                  <a:lnTo>
                    <a:pt x="4175" y="3971"/>
                  </a:lnTo>
                  <a:lnTo>
                    <a:pt x="4125" y="3994"/>
                  </a:lnTo>
                  <a:lnTo>
                    <a:pt x="4074" y="4016"/>
                  </a:lnTo>
                  <a:lnTo>
                    <a:pt x="4021" y="4034"/>
                  </a:lnTo>
                  <a:lnTo>
                    <a:pt x="3967" y="4051"/>
                  </a:lnTo>
                  <a:lnTo>
                    <a:pt x="3913" y="4064"/>
                  </a:lnTo>
                  <a:lnTo>
                    <a:pt x="3857" y="4074"/>
                  </a:lnTo>
                  <a:lnTo>
                    <a:pt x="3800" y="4082"/>
                  </a:lnTo>
                  <a:lnTo>
                    <a:pt x="3744" y="4086"/>
                  </a:lnTo>
                  <a:lnTo>
                    <a:pt x="3686" y="4088"/>
                  </a:lnTo>
                  <a:lnTo>
                    <a:pt x="3627" y="4086"/>
                  </a:lnTo>
                  <a:lnTo>
                    <a:pt x="3569" y="4082"/>
                  </a:lnTo>
                  <a:lnTo>
                    <a:pt x="3514" y="4074"/>
                  </a:lnTo>
                  <a:lnTo>
                    <a:pt x="3458" y="4064"/>
                  </a:lnTo>
                  <a:lnTo>
                    <a:pt x="3403" y="4051"/>
                  </a:lnTo>
                  <a:lnTo>
                    <a:pt x="3350" y="4034"/>
                  </a:lnTo>
                  <a:lnTo>
                    <a:pt x="3297" y="4016"/>
                  </a:lnTo>
                  <a:lnTo>
                    <a:pt x="3245" y="3994"/>
                  </a:lnTo>
                  <a:lnTo>
                    <a:pt x="3196" y="3971"/>
                  </a:lnTo>
                  <a:lnTo>
                    <a:pt x="3147" y="3944"/>
                  </a:lnTo>
                  <a:lnTo>
                    <a:pt x="3100" y="3916"/>
                  </a:lnTo>
                  <a:lnTo>
                    <a:pt x="3053" y="3885"/>
                  </a:lnTo>
                  <a:lnTo>
                    <a:pt x="3009" y="3852"/>
                  </a:lnTo>
                  <a:lnTo>
                    <a:pt x="2966" y="3817"/>
                  </a:lnTo>
                  <a:lnTo>
                    <a:pt x="2925" y="3780"/>
                  </a:lnTo>
                  <a:lnTo>
                    <a:pt x="2886" y="3740"/>
                  </a:lnTo>
                  <a:lnTo>
                    <a:pt x="2848" y="3700"/>
                  </a:lnTo>
                  <a:lnTo>
                    <a:pt x="2813" y="3656"/>
                  </a:lnTo>
                  <a:lnTo>
                    <a:pt x="2780" y="3612"/>
                  </a:lnTo>
                  <a:lnTo>
                    <a:pt x="2747" y="3565"/>
                  </a:lnTo>
                  <a:lnTo>
                    <a:pt x="2718" y="3517"/>
                  </a:lnTo>
                  <a:lnTo>
                    <a:pt x="2691" y="3467"/>
                  </a:lnTo>
                  <a:lnTo>
                    <a:pt x="2666" y="3417"/>
                  </a:lnTo>
                  <a:lnTo>
                    <a:pt x="2643" y="3364"/>
                  </a:lnTo>
                  <a:lnTo>
                    <a:pt x="2623" y="3311"/>
                  </a:lnTo>
                  <a:lnTo>
                    <a:pt x="2605" y="3256"/>
                  </a:lnTo>
                  <a:lnTo>
                    <a:pt x="2589" y="3200"/>
                  </a:lnTo>
                  <a:lnTo>
                    <a:pt x="2577" y="3143"/>
                  </a:lnTo>
                  <a:lnTo>
                    <a:pt x="2567" y="3084"/>
                  </a:lnTo>
                  <a:lnTo>
                    <a:pt x="2560" y="3025"/>
                  </a:lnTo>
                  <a:lnTo>
                    <a:pt x="2556" y="2965"/>
                  </a:lnTo>
                  <a:lnTo>
                    <a:pt x="2554" y="2904"/>
                  </a:lnTo>
                  <a:lnTo>
                    <a:pt x="2556" y="2844"/>
                  </a:lnTo>
                  <a:lnTo>
                    <a:pt x="2560" y="2784"/>
                  </a:lnTo>
                  <a:lnTo>
                    <a:pt x="2567" y="2724"/>
                  </a:lnTo>
                  <a:lnTo>
                    <a:pt x="2577" y="2667"/>
                  </a:lnTo>
                  <a:lnTo>
                    <a:pt x="2589" y="2609"/>
                  </a:lnTo>
                  <a:lnTo>
                    <a:pt x="2605" y="2554"/>
                  </a:lnTo>
                  <a:lnTo>
                    <a:pt x="2623" y="2498"/>
                  </a:lnTo>
                  <a:lnTo>
                    <a:pt x="2643" y="2444"/>
                  </a:lnTo>
                  <a:lnTo>
                    <a:pt x="2666" y="2392"/>
                  </a:lnTo>
                  <a:lnTo>
                    <a:pt x="2691" y="2341"/>
                  </a:lnTo>
                  <a:lnTo>
                    <a:pt x="2718" y="2292"/>
                  </a:lnTo>
                  <a:lnTo>
                    <a:pt x="2747" y="2243"/>
                  </a:lnTo>
                  <a:lnTo>
                    <a:pt x="2780" y="2197"/>
                  </a:lnTo>
                  <a:lnTo>
                    <a:pt x="2813" y="2152"/>
                  </a:lnTo>
                  <a:lnTo>
                    <a:pt x="2848" y="2110"/>
                  </a:lnTo>
                  <a:lnTo>
                    <a:pt x="2886" y="2068"/>
                  </a:lnTo>
                  <a:lnTo>
                    <a:pt x="2925" y="2029"/>
                  </a:lnTo>
                  <a:lnTo>
                    <a:pt x="2966" y="1992"/>
                  </a:lnTo>
                  <a:lnTo>
                    <a:pt x="3009" y="1956"/>
                  </a:lnTo>
                  <a:lnTo>
                    <a:pt x="3053" y="1924"/>
                  </a:lnTo>
                  <a:lnTo>
                    <a:pt x="3100" y="1893"/>
                  </a:lnTo>
                  <a:lnTo>
                    <a:pt x="3147" y="1864"/>
                  </a:lnTo>
                  <a:lnTo>
                    <a:pt x="3196" y="1838"/>
                  </a:lnTo>
                  <a:lnTo>
                    <a:pt x="3245" y="1815"/>
                  </a:lnTo>
                  <a:lnTo>
                    <a:pt x="3297" y="1794"/>
                  </a:lnTo>
                  <a:lnTo>
                    <a:pt x="3350" y="1774"/>
                  </a:lnTo>
                  <a:lnTo>
                    <a:pt x="3403" y="1758"/>
                  </a:lnTo>
                  <a:lnTo>
                    <a:pt x="3458" y="1745"/>
                  </a:lnTo>
                  <a:lnTo>
                    <a:pt x="3514" y="1735"/>
                  </a:lnTo>
                  <a:lnTo>
                    <a:pt x="3569" y="1727"/>
                  </a:lnTo>
                  <a:lnTo>
                    <a:pt x="3627" y="1723"/>
                  </a:lnTo>
                  <a:lnTo>
                    <a:pt x="3686" y="17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633" name="Group 81">
            <a:extLst>
              <a:ext uri="{FF2B5EF4-FFF2-40B4-BE49-F238E27FC236}">
                <a16:creationId xmlns:a16="http://schemas.microsoft.com/office/drawing/2014/main" id="{FFEDEF5F-B1FB-58DA-600B-CA93FD48AD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7400" y="2116138"/>
            <a:ext cx="446088" cy="682625"/>
            <a:chOff x="1117" y="955"/>
            <a:chExt cx="407" cy="622"/>
          </a:xfrm>
        </p:grpSpPr>
        <p:sp>
          <p:nvSpPr>
            <p:cNvPr id="24652" name="AutoShape 82">
              <a:extLst>
                <a:ext uri="{FF2B5EF4-FFF2-40B4-BE49-F238E27FC236}">
                  <a16:creationId xmlns:a16="http://schemas.microsoft.com/office/drawing/2014/main" id="{5CD27E1C-98FD-738B-FDFA-528C0E2FEFD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17" y="955"/>
              <a:ext cx="407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3" name="Rectangle 83">
              <a:extLst>
                <a:ext uri="{FF2B5EF4-FFF2-40B4-BE49-F238E27FC236}">
                  <a16:creationId xmlns:a16="http://schemas.microsoft.com/office/drawing/2014/main" id="{CDD9C2AF-69EB-F283-4629-736F5EA23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999"/>
              <a:ext cx="337" cy="578"/>
            </a:xfrm>
            <a:prstGeom prst="rect">
              <a:avLst/>
            </a:pr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54" name="Freeform 84">
              <a:extLst>
                <a:ext uri="{FF2B5EF4-FFF2-40B4-BE49-F238E27FC236}">
                  <a16:creationId xmlns:a16="http://schemas.microsoft.com/office/drawing/2014/main" id="{464F1F1D-C859-561F-DF97-D99D010EB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955"/>
              <a:ext cx="407" cy="622"/>
            </a:xfrm>
            <a:custGeom>
              <a:avLst/>
              <a:gdLst>
                <a:gd name="T0" fmla="*/ 0 w 10581"/>
                <a:gd name="T1" fmla="*/ 0 h 16172"/>
                <a:gd name="T2" fmla="*/ 0 w 10581"/>
                <a:gd name="T3" fmla="*/ 0 h 16172"/>
                <a:gd name="T4" fmla="*/ 0 w 10581"/>
                <a:gd name="T5" fmla="*/ 0 h 16172"/>
                <a:gd name="T6" fmla="*/ 0 w 10581"/>
                <a:gd name="T7" fmla="*/ 0 h 16172"/>
                <a:gd name="T8" fmla="*/ 0 w 10581"/>
                <a:gd name="T9" fmla="*/ 0 h 16172"/>
                <a:gd name="T10" fmla="*/ 0 w 10581"/>
                <a:gd name="T11" fmla="*/ 0 h 16172"/>
                <a:gd name="T12" fmla="*/ 0 w 10581"/>
                <a:gd name="T13" fmla="*/ 0 h 16172"/>
                <a:gd name="T14" fmla="*/ 0 w 10581"/>
                <a:gd name="T15" fmla="*/ 0 h 16172"/>
                <a:gd name="T16" fmla="*/ 0 w 10581"/>
                <a:gd name="T17" fmla="*/ 0 h 161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81"/>
                <a:gd name="T28" fmla="*/ 0 h 16172"/>
                <a:gd name="T29" fmla="*/ 10581 w 10581"/>
                <a:gd name="T30" fmla="*/ 16172 h 161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81" h="16172">
                  <a:moveTo>
                    <a:pt x="10581" y="0"/>
                  </a:moveTo>
                  <a:lnTo>
                    <a:pt x="10581" y="15019"/>
                  </a:lnTo>
                  <a:lnTo>
                    <a:pt x="8762" y="16172"/>
                  </a:lnTo>
                  <a:lnTo>
                    <a:pt x="0" y="16172"/>
                  </a:lnTo>
                  <a:lnTo>
                    <a:pt x="0" y="1155"/>
                  </a:lnTo>
                  <a:lnTo>
                    <a:pt x="1817" y="0"/>
                  </a:lnTo>
                  <a:lnTo>
                    <a:pt x="10581" y="0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5" name="Freeform 85">
              <a:extLst>
                <a:ext uri="{FF2B5EF4-FFF2-40B4-BE49-F238E27FC236}">
                  <a16:creationId xmlns:a16="http://schemas.microsoft.com/office/drawing/2014/main" id="{4C6440AC-0960-BD49-FCB7-49FAA4B70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955"/>
              <a:ext cx="70" cy="622"/>
            </a:xfrm>
            <a:custGeom>
              <a:avLst/>
              <a:gdLst>
                <a:gd name="T0" fmla="*/ 0 w 1819"/>
                <a:gd name="T1" fmla="*/ 0 h 16172"/>
                <a:gd name="T2" fmla="*/ 0 w 1819"/>
                <a:gd name="T3" fmla="*/ 0 h 16172"/>
                <a:gd name="T4" fmla="*/ 0 w 1819"/>
                <a:gd name="T5" fmla="*/ 0 h 16172"/>
                <a:gd name="T6" fmla="*/ 0 w 1819"/>
                <a:gd name="T7" fmla="*/ 0 h 16172"/>
                <a:gd name="T8" fmla="*/ 0 w 1819"/>
                <a:gd name="T9" fmla="*/ 0 h 16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172"/>
                <a:gd name="T17" fmla="*/ 1819 w 1819"/>
                <a:gd name="T18" fmla="*/ 16172 h 161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172">
                  <a:moveTo>
                    <a:pt x="1819" y="0"/>
                  </a:moveTo>
                  <a:lnTo>
                    <a:pt x="0" y="1155"/>
                  </a:lnTo>
                  <a:lnTo>
                    <a:pt x="0" y="16172"/>
                  </a:lnTo>
                  <a:lnTo>
                    <a:pt x="1819" y="15019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004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6" name="Freeform 86">
              <a:extLst>
                <a:ext uri="{FF2B5EF4-FFF2-40B4-BE49-F238E27FC236}">
                  <a16:creationId xmlns:a16="http://schemas.microsoft.com/office/drawing/2014/main" id="{C04A992F-ABBE-FAC8-3076-3FC3AF47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955"/>
              <a:ext cx="407" cy="44"/>
            </a:xfrm>
            <a:custGeom>
              <a:avLst/>
              <a:gdLst>
                <a:gd name="T0" fmla="*/ 0 w 10581"/>
                <a:gd name="T1" fmla="*/ 0 h 1155"/>
                <a:gd name="T2" fmla="*/ 0 w 10581"/>
                <a:gd name="T3" fmla="*/ 0 h 1155"/>
                <a:gd name="T4" fmla="*/ 0 w 10581"/>
                <a:gd name="T5" fmla="*/ 0 h 1155"/>
                <a:gd name="T6" fmla="*/ 0 w 10581"/>
                <a:gd name="T7" fmla="*/ 0 h 1155"/>
                <a:gd name="T8" fmla="*/ 0 w 10581"/>
                <a:gd name="T9" fmla="*/ 0 h 1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81"/>
                <a:gd name="T16" fmla="*/ 0 h 1155"/>
                <a:gd name="T17" fmla="*/ 10581 w 10581"/>
                <a:gd name="T18" fmla="*/ 1155 h 1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81" h="1155">
                  <a:moveTo>
                    <a:pt x="0" y="1155"/>
                  </a:moveTo>
                  <a:lnTo>
                    <a:pt x="8762" y="1155"/>
                  </a:lnTo>
                  <a:lnTo>
                    <a:pt x="10581" y="0"/>
                  </a:lnTo>
                  <a:lnTo>
                    <a:pt x="1817" y="0"/>
                  </a:lnTo>
                  <a:lnTo>
                    <a:pt x="0" y="1155"/>
                  </a:lnTo>
                  <a:close/>
                </a:path>
              </a:pathLst>
            </a:custGeom>
            <a:solidFill>
              <a:srgbClr val="4D7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7" name="Rectangle 87">
              <a:extLst>
                <a:ext uri="{FF2B5EF4-FFF2-40B4-BE49-F238E27FC236}">
                  <a16:creationId xmlns:a16="http://schemas.microsoft.com/office/drawing/2014/main" id="{A7FB2708-D4B6-8DB4-43C4-5880EC783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1287"/>
              <a:ext cx="337" cy="10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58" name="Rectangle 88">
              <a:extLst>
                <a:ext uri="{FF2B5EF4-FFF2-40B4-BE49-F238E27FC236}">
                  <a16:creationId xmlns:a16="http://schemas.microsoft.com/office/drawing/2014/main" id="{E04273BD-E5F8-2334-9B32-C63BABE1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377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59" name="Rectangle 89">
              <a:extLst>
                <a:ext uri="{FF2B5EF4-FFF2-40B4-BE49-F238E27FC236}">
                  <a16:creationId xmlns:a16="http://schemas.microsoft.com/office/drawing/2014/main" id="{68644A9F-E520-48D0-7CBC-06205B6CF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385"/>
              <a:ext cx="237" cy="10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0" name="Rectangle 90">
              <a:extLst>
                <a:ext uri="{FF2B5EF4-FFF2-40B4-BE49-F238E27FC236}">
                  <a16:creationId xmlns:a16="http://schemas.microsoft.com/office/drawing/2014/main" id="{89FF06B1-8941-7159-CE97-C309118FB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22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1" name="Rectangle 91">
              <a:extLst>
                <a:ext uri="{FF2B5EF4-FFF2-40B4-BE49-F238E27FC236}">
                  <a16:creationId xmlns:a16="http://schemas.microsoft.com/office/drawing/2014/main" id="{97B5F31B-336F-0D4A-E1D2-51038D1D4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30"/>
              <a:ext cx="237" cy="11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2" name="Rectangle 92">
              <a:extLst>
                <a:ext uri="{FF2B5EF4-FFF2-40B4-BE49-F238E27FC236}">
                  <a16:creationId xmlns:a16="http://schemas.microsoft.com/office/drawing/2014/main" id="{EE95097B-C4E8-63D4-BF50-7291F0BC1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67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3" name="Rectangle 93">
              <a:extLst>
                <a:ext uri="{FF2B5EF4-FFF2-40B4-BE49-F238E27FC236}">
                  <a16:creationId xmlns:a16="http://schemas.microsoft.com/office/drawing/2014/main" id="{8B0702EB-2898-FEC9-5C47-D3FB556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475"/>
              <a:ext cx="237" cy="11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4" name="Rectangle 94">
              <a:extLst>
                <a:ext uri="{FF2B5EF4-FFF2-40B4-BE49-F238E27FC236}">
                  <a16:creationId xmlns:a16="http://schemas.microsoft.com/office/drawing/2014/main" id="{D0292DF4-E818-26DD-1D60-EAF51FCA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512"/>
              <a:ext cx="237" cy="8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5" name="Rectangle 95">
              <a:extLst>
                <a:ext uri="{FF2B5EF4-FFF2-40B4-BE49-F238E27FC236}">
                  <a16:creationId xmlns:a16="http://schemas.microsoft.com/office/drawing/2014/main" id="{1607B88F-3D36-EC28-4AB3-A2E6D3B2D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520"/>
              <a:ext cx="237" cy="10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6" name="Rectangle 96">
              <a:extLst>
                <a:ext uri="{FF2B5EF4-FFF2-40B4-BE49-F238E27FC236}">
                  <a16:creationId xmlns:a16="http://schemas.microsoft.com/office/drawing/2014/main" id="{0AE7CA53-8647-33BE-3195-E87F0638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1297"/>
              <a:ext cx="337" cy="9"/>
            </a:xfrm>
            <a:prstGeom prst="rect">
              <a:avLst/>
            </a:prstGeom>
            <a:solidFill>
              <a:srgbClr val="A7C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67" name="Freeform 97">
              <a:extLst>
                <a:ext uri="{FF2B5EF4-FFF2-40B4-BE49-F238E27FC236}">
                  <a16:creationId xmlns:a16="http://schemas.microsoft.com/office/drawing/2014/main" id="{E354AEAC-CBF9-9C04-3B7E-1950AD9AB6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047"/>
              <a:ext cx="280" cy="224"/>
            </a:xfrm>
            <a:custGeom>
              <a:avLst/>
              <a:gdLst>
                <a:gd name="T0" fmla="*/ 0 w 7267"/>
                <a:gd name="T1" fmla="*/ 0 h 5808"/>
                <a:gd name="T2" fmla="*/ 0 w 7267"/>
                <a:gd name="T3" fmla="*/ 0 h 5808"/>
                <a:gd name="T4" fmla="*/ 0 w 7267"/>
                <a:gd name="T5" fmla="*/ 0 h 5808"/>
                <a:gd name="T6" fmla="*/ 0 w 7267"/>
                <a:gd name="T7" fmla="*/ 0 h 5808"/>
                <a:gd name="T8" fmla="*/ 0 w 7267"/>
                <a:gd name="T9" fmla="*/ 0 h 5808"/>
                <a:gd name="T10" fmla="*/ 0 w 7267"/>
                <a:gd name="T11" fmla="*/ 0 h 5808"/>
                <a:gd name="T12" fmla="*/ 0 w 7267"/>
                <a:gd name="T13" fmla="*/ 0 h 5808"/>
                <a:gd name="T14" fmla="*/ 0 w 7267"/>
                <a:gd name="T15" fmla="*/ 0 h 5808"/>
                <a:gd name="T16" fmla="*/ 0 w 7267"/>
                <a:gd name="T17" fmla="*/ 0 h 5808"/>
                <a:gd name="T18" fmla="*/ 0 w 7267"/>
                <a:gd name="T19" fmla="*/ 0 h 5808"/>
                <a:gd name="T20" fmla="*/ 0 w 7267"/>
                <a:gd name="T21" fmla="*/ 0 h 5808"/>
                <a:gd name="T22" fmla="*/ 0 w 7267"/>
                <a:gd name="T23" fmla="*/ 0 h 5808"/>
                <a:gd name="T24" fmla="*/ 0 w 7267"/>
                <a:gd name="T25" fmla="*/ 0 h 5808"/>
                <a:gd name="T26" fmla="*/ 0 w 7267"/>
                <a:gd name="T27" fmla="*/ 0 h 5808"/>
                <a:gd name="T28" fmla="*/ 0 w 7267"/>
                <a:gd name="T29" fmla="*/ 0 h 5808"/>
                <a:gd name="T30" fmla="*/ 0 w 7267"/>
                <a:gd name="T31" fmla="*/ 0 h 5808"/>
                <a:gd name="T32" fmla="*/ 0 w 7267"/>
                <a:gd name="T33" fmla="*/ 0 h 5808"/>
                <a:gd name="T34" fmla="*/ 0 w 7267"/>
                <a:gd name="T35" fmla="*/ 0 h 5808"/>
                <a:gd name="T36" fmla="*/ 0 w 7267"/>
                <a:gd name="T37" fmla="*/ 0 h 5808"/>
                <a:gd name="T38" fmla="*/ 0 w 7267"/>
                <a:gd name="T39" fmla="*/ 0 h 5808"/>
                <a:gd name="T40" fmla="*/ 0 w 7267"/>
                <a:gd name="T41" fmla="*/ 0 h 5808"/>
                <a:gd name="T42" fmla="*/ 0 w 7267"/>
                <a:gd name="T43" fmla="*/ 0 h 5808"/>
                <a:gd name="T44" fmla="*/ 0 w 7267"/>
                <a:gd name="T45" fmla="*/ 0 h 5808"/>
                <a:gd name="T46" fmla="*/ 0 w 7267"/>
                <a:gd name="T47" fmla="*/ 0 h 5808"/>
                <a:gd name="T48" fmla="*/ 0 w 7267"/>
                <a:gd name="T49" fmla="*/ 0 h 5808"/>
                <a:gd name="T50" fmla="*/ 0 w 7267"/>
                <a:gd name="T51" fmla="*/ 0 h 5808"/>
                <a:gd name="T52" fmla="*/ 0 w 7267"/>
                <a:gd name="T53" fmla="*/ 0 h 5808"/>
                <a:gd name="T54" fmla="*/ 0 w 7267"/>
                <a:gd name="T55" fmla="*/ 0 h 5808"/>
                <a:gd name="T56" fmla="*/ 0 w 7267"/>
                <a:gd name="T57" fmla="*/ 0 h 5808"/>
                <a:gd name="T58" fmla="*/ 0 w 7267"/>
                <a:gd name="T59" fmla="*/ 0 h 5808"/>
                <a:gd name="T60" fmla="*/ 0 w 7267"/>
                <a:gd name="T61" fmla="*/ 0 h 5808"/>
                <a:gd name="T62" fmla="*/ 0 w 7267"/>
                <a:gd name="T63" fmla="*/ 0 h 5808"/>
                <a:gd name="T64" fmla="*/ 0 w 7267"/>
                <a:gd name="T65" fmla="*/ 0 h 5808"/>
                <a:gd name="T66" fmla="*/ 0 w 7267"/>
                <a:gd name="T67" fmla="*/ 0 h 5808"/>
                <a:gd name="T68" fmla="*/ 0 w 7267"/>
                <a:gd name="T69" fmla="*/ 0 h 5808"/>
                <a:gd name="T70" fmla="*/ 0 w 7267"/>
                <a:gd name="T71" fmla="*/ 0 h 5808"/>
                <a:gd name="T72" fmla="*/ 0 w 7267"/>
                <a:gd name="T73" fmla="*/ 0 h 5808"/>
                <a:gd name="T74" fmla="*/ 0 w 7267"/>
                <a:gd name="T75" fmla="*/ 0 h 5808"/>
                <a:gd name="T76" fmla="*/ 0 w 7267"/>
                <a:gd name="T77" fmla="*/ 0 h 5808"/>
                <a:gd name="T78" fmla="*/ 0 w 7267"/>
                <a:gd name="T79" fmla="*/ 0 h 5808"/>
                <a:gd name="T80" fmla="*/ 0 w 7267"/>
                <a:gd name="T81" fmla="*/ 0 h 5808"/>
                <a:gd name="T82" fmla="*/ 0 w 7267"/>
                <a:gd name="T83" fmla="*/ 0 h 5808"/>
                <a:gd name="T84" fmla="*/ 0 w 7267"/>
                <a:gd name="T85" fmla="*/ 0 h 5808"/>
                <a:gd name="T86" fmla="*/ 0 w 7267"/>
                <a:gd name="T87" fmla="*/ 0 h 5808"/>
                <a:gd name="T88" fmla="*/ 0 w 7267"/>
                <a:gd name="T89" fmla="*/ 0 h 5808"/>
                <a:gd name="T90" fmla="*/ 0 w 7267"/>
                <a:gd name="T91" fmla="*/ 0 h 5808"/>
                <a:gd name="T92" fmla="*/ 0 w 7267"/>
                <a:gd name="T93" fmla="*/ 0 h 5808"/>
                <a:gd name="T94" fmla="*/ 0 w 7267"/>
                <a:gd name="T95" fmla="*/ 0 h 5808"/>
                <a:gd name="T96" fmla="*/ 0 w 7267"/>
                <a:gd name="T97" fmla="*/ 0 h 5808"/>
                <a:gd name="T98" fmla="*/ 0 w 7267"/>
                <a:gd name="T99" fmla="*/ 0 h 5808"/>
                <a:gd name="T100" fmla="*/ 0 w 7267"/>
                <a:gd name="T101" fmla="*/ 0 h 5808"/>
                <a:gd name="T102" fmla="*/ 0 w 7267"/>
                <a:gd name="T103" fmla="*/ 0 h 5808"/>
                <a:gd name="T104" fmla="*/ 0 w 7267"/>
                <a:gd name="T105" fmla="*/ 0 h 5808"/>
                <a:gd name="T106" fmla="*/ 0 w 7267"/>
                <a:gd name="T107" fmla="*/ 0 h 5808"/>
                <a:gd name="T108" fmla="*/ 0 w 7267"/>
                <a:gd name="T109" fmla="*/ 0 h 58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67"/>
                <a:gd name="T166" fmla="*/ 0 h 5808"/>
                <a:gd name="T167" fmla="*/ 7267 w 7267"/>
                <a:gd name="T168" fmla="*/ 5808 h 58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67" h="5808">
                  <a:moveTo>
                    <a:pt x="2897" y="4484"/>
                  </a:moveTo>
                  <a:lnTo>
                    <a:pt x="2173" y="5278"/>
                  </a:lnTo>
                  <a:lnTo>
                    <a:pt x="865" y="5294"/>
                  </a:lnTo>
                  <a:lnTo>
                    <a:pt x="854" y="5808"/>
                  </a:lnTo>
                  <a:lnTo>
                    <a:pt x="0" y="5054"/>
                  </a:lnTo>
                  <a:lnTo>
                    <a:pt x="849" y="4244"/>
                  </a:lnTo>
                  <a:lnTo>
                    <a:pt x="849" y="4780"/>
                  </a:lnTo>
                  <a:lnTo>
                    <a:pt x="1837" y="4780"/>
                  </a:lnTo>
                  <a:lnTo>
                    <a:pt x="1857" y="4761"/>
                  </a:lnTo>
                  <a:lnTo>
                    <a:pt x="1912" y="4709"/>
                  </a:lnTo>
                  <a:lnTo>
                    <a:pt x="1992" y="4631"/>
                  </a:lnTo>
                  <a:lnTo>
                    <a:pt x="2089" y="4536"/>
                  </a:lnTo>
                  <a:lnTo>
                    <a:pt x="2194" y="4433"/>
                  </a:lnTo>
                  <a:lnTo>
                    <a:pt x="2297" y="4328"/>
                  </a:lnTo>
                  <a:lnTo>
                    <a:pt x="2346" y="4278"/>
                  </a:lnTo>
                  <a:lnTo>
                    <a:pt x="2392" y="4230"/>
                  </a:lnTo>
                  <a:lnTo>
                    <a:pt x="2431" y="4187"/>
                  </a:lnTo>
                  <a:lnTo>
                    <a:pt x="2466" y="4148"/>
                  </a:lnTo>
                  <a:lnTo>
                    <a:pt x="2438" y="4117"/>
                  </a:lnTo>
                  <a:lnTo>
                    <a:pt x="2411" y="4087"/>
                  </a:lnTo>
                  <a:lnTo>
                    <a:pt x="2384" y="4055"/>
                  </a:lnTo>
                  <a:lnTo>
                    <a:pt x="2359" y="4022"/>
                  </a:lnTo>
                  <a:lnTo>
                    <a:pt x="2334" y="3989"/>
                  </a:lnTo>
                  <a:lnTo>
                    <a:pt x="2310" y="3956"/>
                  </a:lnTo>
                  <a:lnTo>
                    <a:pt x="2286" y="3921"/>
                  </a:lnTo>
                  <a:lnTo>
                    <a:pt x="2264" y="3886"/>
                  </a:lnTo>
                  <a:lnTo>
                    <a:pt x="2242" y="3850"/>
                  </a:lnTo>
                  <a:lnTo>
                    <a:pt x="2220" y="3814"/>
                  </a:lnTo>
                  <a:lnTo>
                    <a:pt x="2200" y="3778"/>
                  </a:lnTo>
                  <a:lnTo>
                    <a:pt x="2181" y="3740"/>
                  </a:lnTo>
                  <a:lnTo>
                    <a:pt x="2162" y="3703"/>
                  </a:lnTo>
                  <a:lnTo>
                    <a:pt x="2143" y="3664"/>
                  </a:lnTo>
                  <a:lnTo>
                    <a:pt x="2127" y="3626"/>
                  </a:lnTo>
                  <a:lnTo>
                    <a:pt x="2111" y="3587"/>
                  </a:lnTo>
                  <a:lnTo>
                    <a:pt x="2096" y="3547"/>
                  </a:lnTo>
                  <a:lnTo>
                    <a:pt x="2081" y="3507"/>
                  </a:lnTo>
                  <a:lnTo>
                    <a:pt x="2068" y="3466"/>
                  </a:lnTo>
                  <a:lnTo>
                    <a:pt x="2055" y="3425"/>
                  </a:lnTo>
                  <a:lnTo>
                    <a:pt x="2043" y="3384"/>
                  </a:lnTo>
                  <a:lnTo>
                    <a:pt x="2033" y="3342"/>
                  </a:lnTo>
                  <a:lnTo>
                    <a:pt x="2023" y="3300"/>
                  </a:lnTo>
                  <a:lnTo>
                    <a:pt x="2014" y="3257"/>
                  </a:lnTo>
                  <a:lnTo>
                    <a:pt x="2007" y="3215"/>
                  </a:lnTo>
                  <a:lnTo>
                    <a:pt x="2000" y="3171"/>
                  </a:lnTo>
                  <a:lnTo>
                    <a:pt x="1994" y="3127"/>
                  </a:lnTo>
                  <a:lnTo>
                    <a:pt x="1990" y="3083"/>
                  </a:lnTo>
                  <a:lnTo>
                    <a:pt x="1986" y="3039"/>
                  </a:lnTo>
                  <a:lnTo>
                    <a:pt x="1982" y="2994"/>
                  </a:lnTo>
                  <a:lnTo>
                    <a:pt x="1981" y="2950"/>
                  </a:lnTo>
                  <a:lnTo>
                    <a:pt x="1980" y="2904"/>
                  </a:lnTo>
                  <a:lnTo>
                    <a:pt x="1981" y="2859"/>
                  </a:lnTo>
                  <a:lnTo>
                    <a:pt x="1982" y="2814"/>
                  </a:lnTo>
                  <a:lnTo>
                    <a:pt x="1986" y="2770"/>
                  </a:lnTo>
                  <a:lnTo>
                    <a:pt x="1990" y="2725"/>
                  </a:lnTo>
                  <a:lnTo>
                    <a:pt x="1994" y="2681"/>
                  </a:lnTo>
                  <a:lnTo>
                    <a:pt x="2000" y="2638"/>
                  </a:lnTo>
                  <a:lnTo>
                    <a:pt x="2007" y="2594"/>
                  </a:lnTo>
                  <a:lnTo>
                    <a:pt x="2014" y="2552"/>
                  </a:lnTo>
                  <a:lnTo>
                    <a:pt x="2023" y="2509"/>
                  </a:lnTo>
                  <a:lnTo>
                    <a:pt x="2033" y="2467"/>
                  </a:lnTo>
                  <a:lnTo>
                    <a:pt x="2043" y="2424"/>
                  </a:lnTo>
                  <a:lnTo>
                    <a:pt x="2055" y="2383"/>
                  </a:lnTo>
                  <a:lnTo>
                    <a:pt x="2068" y="2342"/>
                  </a:lnTo>
                  <a:lnTo>
                    <a:pt x="2081" y="2302"/>
                  </a:lnTo>
                  <a:lnTo>
                    <a:pt x="2096" y="2262"/>
                  </a:lnTo>
                  <a:lnTo>
                    <a:pt x="2111" y="2222"/>
                  </a:lnTo>
                  <a:lnTo>
                    <a:pt x="2127" y="2183"/>
                  </a:lnTo>
                  <a:lnTo>
                    <a:pt x="2143" y="2144"/>
                  </a:lnTo>
                  <a:lnTo>
                    <a:pt x="2162" y="2106"/>
                  </a:lnTo>
                  <a:lnTo>
                    <a:pt x="2181" y="2068"/>
                  </a:lnTo>
                  <a:lnTo>
                    <a:pt x="2200" y="2031"/>
                  </a:lnTo>
                  <a:lnTo>
                    <a:pt x="2220" y="1995"/>
                  </a:lnTo>
                  <a:lnTo>
                    <a:pt x="2242" y="1958"/>
                  </a:lnTo>
                  <a:lnTo>
                    <a:pt x="2264" y="1923"/>
                  </a:lnTo>
                  <a:lnTo>
                    <a:pt x="2286" y="1888"/>
                  </a:lnTo>
                  <a:lnTo>
                    <a:pt x="2310" y="1853"/>
                  </a:lnTo>
                  <a:lnTo>
                    <a:pt x="2334" y="1820"/>
                  </a:lnTo>
                  <a:lnTo>
                    <a:pt x="2359" y="1786"/>
                  </a:lnTo>
                  <a:lnTo>
                    <a:pt x="2384" y="1754"/>
                  </a:lnTo>
                  <a:lnTo>
                    <a:pt x="2411" y="1722"/>
                  </a:lnTo>
                  <a:lnTo>
                    <a:pt x="2438" y="1691"/>
                  </a:lnTo>
                  <a:lnTo>
                    <a:pt x="2466" y="1660"/>
                  </a:lnTo>
                  <a:lnTo>
                    <a:pt x="2431" y="1622"/>
                  </a:lnTo>
                  <a:lnTo>
                    <a:pt x="2391" y="1578"/>
                  </a:lnTo>
                  <a:lnTo>
                    <a:pt x="2346" y="1531"/>
                  </a:lnTo>
                  <a:lnTo>
                    <a:pt x="2297" y="1481"/>
                  </a:lnTo>
                  <a:lnTo>
                    <a:pt x="2194" y="1376"/>
                  </a:lnTo>
                  <a:lnTo>
                    <a:pt x="2089" y="1273"/>
                  </a:lnTo>
                  <a:lnTo>
                    <a:pt x="1992" y="1178"/>
                  </a:lnTo>
                  <a:lnTo>
                    <a:pt x="1912" y="1100"/>
                  </a:lnTo>
                  <a:lnTo>
                    <a:pt x="1857" y="1048"/>
                  </a:lnTo>
                  <a:lnTo>
                    <a:pt x="1837" y="1028"/>
                  </a:lnTo>
                  <a:lnTo>
                    <a:pt x="849" y="1028"/>
                  </a:lnTo>
                  <a:lnTo>
                    <a:pt x="849" y="1564"/>
                  </a:lnTo>
                  <a:lnTo>
                    <a:pt x="0" y="755"/>
                  </a:lnTo>
                  <a:lnTo>
                    <a:pt x="854" y="0"/>
                  </a:lnTo>
                  <a:lnTo>
                    <a:pt x="865" y="514"/>
                  </a:lnTo>
                  <a:lnTo>
                    <a:pt x="2173" y="531"/>
                  </a:lnTo>
                  <a:lnTo>
                    <a:pt x="2897" y="1325"/>
                  </a:lnTo>
                  <a:lnTo>
                    <a:pt x="2941" y="1301"/>
                  </a:lnTo>
                  <a:lnTo>
                    <a:pt x="2986" y="1279"/>
                  </a:lnTo>
                  <a:lnTo>
                    <a:pt x="3033" y="1258"/>
                  </a:lnTo>
                  <a:lnTo>
                    <a:pt x="3079" y="1238"/>
                  </a:lnTo>
                  <a:lnTo>
                    <a:pt x="3127" y="1220"/>
                  </a:lnTo>
                  <a:lnTo>
                    <a:pt x="3174" y="1203"/>
                  </a:lnTo>
                  <a:lnTo>
                    <a:pt x="3223" y="1188"/>
                  </a:lnTo>
                  <a:lnTo>
                    <a:pt x="3273" y="1174"/>
                  </a:lnTo>
                  <a:lnTo>
                    <a:pt x="3322" y="1162"/>
                  </a:lnTo>
                  <a:lnTo>
                    <a:pt x="3373" y="1152"/>
                  </a:lnTo>
                  <a:lnTo>
                    <a:pt x="3423" y="1143"/>
                  </a:lnTo>
                  <a:lnTo>
                    <a:pt x="3475" y="1135"/>
                  </a:lnTo>
                  <a:lnTo>
                    <a:pt x="3527" y="1128"/>
                  </a:lnTo>
                  <a:lnTo>
                    <a:pt x="3579" y="1124"/>
                  </a:lnTo>
                  <a:lnTo>
                    <a:pt x="3632" y="1122"/>
                  </a:lnTo>
                  <a:lnTo>
                    <a:pt x="3686" y="1121"/>
                  </a:lnTo>
                  <a:lnTo>
                    <a:pt x="3733" y="1121"/>
                  </a:lnTo>
                  <a:lnTo>
                    <a:pt x="3781" y="1124"/>
                  </a:lnTo>
                  <a:lnTo>
                    <a:pt x="3829" y="1127"/>
                  </a:lnTo>
                  <a:lnTo>
                    <a:pt x="3875" y="1133"/>
                  </a:lnTo>
                  <a:lnTo>
                    <a:pt x="3922" y="1139"/>
                  </a:lnTo>
                  <a:lnTo>
                    <a:pt x="3968" y="1146"/>
                  </a:lnTo>
                  <a:lnTo>
                    <a:pt x="4014" y="1155"/>
                  </a:lnTo>
                  <a:lnTo>
                    <a:pt x="4059" y="1165"/>
                  </a:lnTo>
                  <a:lnTo>
                    <a:pt x="4104" y="1176"/>
                  </a:lnTo>
                  <a:lnTo>
                    <a:pt x="4149" y="1188"/>
                  </a:lnTo>
                  <a:lnTo>
                    <a:pt x="4192" y="1202"/>
                  </a:lnTo>
                  <a:lnTo>
                    <a:pt x="4236" y="1217"/>
                  </a:lnTo>
                  <a:lnTo>
                    <a:pt x="4279" y="1234"/>
                  </a:lnTo>
                  <a:lnTo>
                    <a:pt x="4321" y="1251"/>
                  </a:lnTo>
                  <a:lnTo>
                    <a:pt x="4363" y="1269"/>
                  </a:lnTo>
                  <a:lnTo>
                    <a:pt x="4405" y="1288"/>
                  </a:lnTo>
                  <a:lnTo>
                    <a:pt x="5094" y="531"/>
                  </a:lnTo>
                  <a:lnTo>
                    <a:pt x="6403" y="514"/>
                  </a:lnTo>
                  <a:lnTo>
                    <a:pt x="6413" y="0"/>
                  </a:lnTo>
                  <a:lnTo>
                    <a:pt x="7267" y="755"/>
                  </a:lnTo>
                  <a:lnTo>
                    <a:pt x="6419" y="1564"/>
                  </a:lnTo>
                  <a:lnTo>
                    <a:pt x="6419" y="1028"/>
                  </a:lnTo>
                  <a:lnTo>
                    <a:pt x="5430" y="1028"/>
                  </a:lnTo>
                  <a:lnTo>
                    <a:pt x="5413" y="1045"/>
                  </a:lnTo>
                  <a:lnTo>
                    <a:pt x="5368" y="1089"/>
                  </a:lnTo>
                  <a:lnTo>
                    <a:pt x="5298" y="1156"/>
                  </a:lnTo>
                  <a:lnTo>
                    <a:pt x="5214" y="1238"/>
                  </a:lnTo>
                  <a:lnTo>
                    <a:pt x="5120" y="1331"/>
                  </a:lnTo>
                  <a:lnTo>
                    <a:pt x="5023" y="1427"/>
                  </a:lnTo>
                  <a:lnTo>
                    <a:pt x="4977" y="1474"/>
                  </a:lnTo>
                  <a:lnTo>
                    <a:pt x="4931" y="1521"/>
                  </a:lnTo>
                  <a:lnTo>
                    <a:pt x="4890" y="1564"/>
                  </a:lnTo>
                  <a:lnTo>
                    <a:pt x="4851" y="1606"/>
                  </a:lnTo>
                  <a:lnTo>
                    <a:pt x="4882" y="1636"/>
                  </a:lnTo>
                  <a:lnTo>
                    <a:pt x="4912" y="1668"/>
                  </a:lnTo>
                  <a:lnTo>
                    <a:pt x="4941" y="1701"/>
                  </a:lnTo>
                  <a:lnTo>
                    <a:pt x="4970" y="1734"/>
                  </a:lnTo>
                  <a:lnTo>
                    <a:pt x="4997" y="1767"/>
                  </a:lnTo>
                  <a:lnTo>
                    <a:pt x="5023" y="1803"/>
                  </a:lnTo>
                  <a:lnTo>
                    <a:pt x="5050" y="1838"/>
                  </a:lnTo>
                  <a:lnTo>
                    <a:pt x="5075" y="1873"/>
                  </a:lnTo>
                  <a:lnTo>
                    <a:pt x="5099" y="1911"/>
                  </a:lnTo>
                  <a:lnTo>
                    <a:pt x="5123" y="1948"/>
                  </a:lnTo>
                  <a:lnTo>
                    <a:pt x="5146" y="1986"/>
                  </a:lnTo>
                  <a:lnTo>
                    <a:pt x="5167" y="2025"/>
                  </a:lnTo>
                  <a:lnTo>
                    <a:pt x="5188" y="2063"/>
                  </a:lnTo>
                  <a:lnTo>
                    <a:pt x="5208" y="2104"/>
                  </a:lnTo>
                  <a:lnTo>
                    <a:pt x="5227" y="2144"/>
                  </a:lnTo>
                  <a:lnTo>
                    <a:pt x="5245" y="2185"/>
                  </a:lnTo>
                  <a:lnTo>
                    <a:pt x="5261" y="2227"/>
                  </a:lnTo>
                  <a:lnTo>
                    <a:pt x="5278" y="2269"/>
                  </a:lnTo>
                  <a:lnTo>
                    <a:pt x="5293" y="2311"/>
                  </a:lnTo>
                  <a:lnTo>
                    <a:pt x="5307" y="2355"/>
                  </a:lnTo>
                  <a:lnTo>
                    <a:pt x="5320" y="2398"/>
                  </a:lnTo>
                  <a:lnTo>
                    <a:pt x="5332" y="2442"/>
                  </a:lnTo>
                  <a:lnTo>
                    <a:pt x="5342" y="2487"/>
                  </a:lnTo>
                  <a:lnTo>
                    <a:pt x="5353" y="2531"/>
                  </a:lnTo>
                  <a:lnTo>
                    <a:pt x="5361" y="2577"/>
                  </a:lnTo>
                  <a:lnTo>
                    <a:pt x="5369" y="2622"/>
                  </a:lnTo>
                  <a:lnTo>
                    <a:pt x="5375" y="2669"/>
                  </a:lnTo>
                  <a:lnTo>
                    <a:pt x="5381" y="2715"/>
                  </a:lnTo>
                  <a:lnTo>
                    <a:pt x="5385" y="2762"/>
                  </a:lnTo>
                  <a:lnTo>
                    <a:pt x="5388" y="2809"/>
                  </a:lnTo>
                  <a:lnTo>
                    <a:pt x="5390" y="2857"/>
                  </a:lnTo>
                  <a:lnTo>
                    <a:pt x="5390" y="2904"/>
                  </a:lnTo>
                  <a:lnTo>
                    <a:pt x="5390" y="2952"/>
                  </a:lnTo>
                  <a:lnTo>
                    <a:pt x="5388" y="2999"/>
                  </a:lnTo>
                  <a:lnTo>
                    <a:pt x="5385" y="3047"/>
                  </a:lnTo>
                  <a:lnTo>
                    <a:pt x="5381" y="3093"/>
                  </a:lnTo>
                  <a:lnTo>
                    <a:pt x="5375" y="3140"/>
                  </a:lnTo>
                  <a:lnTo>
                    <a:pt x="5369" y="3186"/>
                  </a:lnTo>
                  <a:lnTo>
                    <a:pt x="5361" y="3232"/>
                  </a:lnTo>
                  <a:lnTo>
                    <a:pt x="5353" y="3277"/>
                  </a:lnTo>
                  <a:lnTo>
                    <a:pt x="5342" y="3322"/>
                  </a:lnTo>
                  <a:lnTo>
                    <a:pt x="5332" y="3366"/>
                  </a:lnTo>
                  <a:lnTo>
                    <a:pt x="5320" y="3411"/>
                  </a:lnTo>
                  <a:lnTo>
                    <a:pt x="5307" y="3454"/>
                  </a:lnTo>
                  <a:lnTo>
                    <a:pt x="5293" y="3498"/>
                  </a:lnTo>
                  <a:lnTo>
                    <a:pt x="5278" y="3540"/>
                  </a:lnTo>
                  <a:lnTo>
                    <a:pt x="5261" y="3582"/>
                  </a:lnTo>
                  <a:lnTo>
                    <a:pt x="5245" y="3623"/>
                  </a:lnTo>
                  <a:lnTo>
                    <a:pt x="5227" y="3664"/>
                  </a:lnTo>
                  <a:lnTo>
                    <a:pt x="5208" y="3705"/>
                  </a:lnTo>
                  <a:lnTo>
                    <a:pt x="5188" y="3745"/>
                  </a:lnTo>
                  <a:lnTo>
                    <a:pt x="5167" y="3784"/>
                  </a:lnTo>
                  <a:lnTo>
                    <a:pt x="5146" y="3823"/>
                  </a:lnTo>
                  <a:lnTo>
                    <a:pt x="5123" y="3861"/>
                  </a:lnTo>
                  <a:lnTo>
                    <a:pt x="5099" y="3898"/>
                  </a:lnTo>
                  <a:lnTo>
                    <a:pt x="5075" y="3935"/>
                  </a:lnTo>
                  <a:lnTo>
                    <a:pt x="5050" y="3971"/>
                  </a:lnTo>
                  <a:lnTo>
                    <a:pt x="5023" y="4006"/>
                  </a:lnTo>
                  <a:lnTo>
                    <a:pt x="4997" y="4041"/>
                  </a:lnTo>
                  <a:lnTo>
                    <a:pt x="4970" y="4075"/>
                  </a:lnTo>
                  <a:lnTo>
                    <a:pt x="4940" y="4108"/>
                  </a:lnTo>
                  <a:lnTo>
                    <a:pt x="4912" y="4141"/>
                  </a:lnTo>
                  <a:lnTo>
                    <a:pt x="4882" y="4173"/>
                  </a:lnTo>
                  <a:lnTo>
                    <a:pt x="4851" y="4203"/>
                  </a:lnTo>
                  <a:lnTo>
                    <a:pt x="4890" y="4245"/>
                  </a:lnTo>
                  <a:lnTo>
                    <a:pt x="4931" y="4288"/>
                  </a:lnTo>
                  <a:lnTo>
                    <a:pt x="4977" y="4335"/>
                  </a:lnTo>
                  <a:lnTo>
                    <a:pt x="5023" y="4382"/>
                  </a:lnTo>
                  <a:lnTo>
                    <a:pt x="5120" y="4478"/>
                  </a:lnTo>
                  <a:lnTo>
                    <a:pt x="5214" y="4570"/>
                  </a:lnTo>
                  <a:lnTo>
                    <a:pt x="5298" y="4653"/>
                  </a:lnTo>
                  <a:lnTo>
                    <a:pt x="5368" y="4720"/>
                  </a:lnTo>
                  <a:lnTo>
                    <a:pt x="5413" y="4764"/>
                  </a:lnTo>
                  <a:lnTo>
                    <a:pt x="5430" y="4780"/>
                  </a:lnTo>
                  <a:lnTo>
                    <a:pt x="6419" y="4780"/>
                  </a:lnTo>
                  <a:lnTo>
                    <a:pt x="6419" y="4244"/>
                  </a:lnTo>
                  <a:lnTo>
                    <a:pt x="7267" y="5054"/>
                  </a:lnTo>
                  <a:lnTo>
                    <a:pt x="6413" y="5808"/>
                  </a:lnTo>
                  <a:lnTo>
                    <a:pt x="6403" y="5294"/>
                  </a:lnTo>
                  <a:lnTo>
                    <a:pt x="5094" y="5278"/>
                  </a:lnTo>
                  <a:lnTo>
                    <a:pt x="4405" y="4521"/>
                  </a:lnTo>
                  <a:lnTo>
                    <a:pt x="4363" y="4540"/>
                  </a:lnTo>
                  <a:lnTo>
                    <a:pt x="4321" y="4558"/>
                  </a:lnTo>
                  <a:lnTo>
                    <a:pt x="4279" y="4575"/>
                  </a:lnTo>
                  <a:lnTo>
                    <a:pt x="4236" y="4591"/>
                  </a:lnTo>
                  <a:lnTo>
                    <a:pt x="4192" y="4606"/>
                  </a:lnTo>
                  <a:lnTo>
                    <a:pt x="4149" y="4621"/>
                  </a:lnTo>
                  <a:lnTo>
                    <a:pt x="4104" y="4633"/>
                  </a:lnTo>
                  <a:lnTo>
                    <a:pt x="4059" y="4644"/>
                  </a:lnTo>
                  <a:lnTo>
                    <a:pt x="4014" y="4654"/>
                  </a:lnTo>
                  <a:lnTo>
                    <a:pt x="3968" y="4663"/>
                  </a:lnTo>
                  <a:lnTo>
                    <a:pt x="3922" y="4670"/>
                  </a:lnTo>
                  <a:lnTo>
                    <a:pt x="3875" y="4676"/>
                  </a:lnTo>
                  <a:lnTo>
                    <a:pt x="3829" y="4681"/>
                  </a:lnTo>
                  <a:lnTo>
                    <a:pt x="3781" y="4684"/>
                  </a:lnTo>
                  <a:lnTo>
                    <a:pt x="3733" y="4686"/>
                  </a:lnTo>
                  <a:lnTo>
                    <a:pt x="3686" y="4687"/>
                  </a:lnTo>
                  <a:lnTo>
                    <a:pt x="3632" y="4686"/>
                  </a:lnTo>
                  <a:lnTo>
                    <a:pt x="3579" y="4684"/>
                  </a:lnTo>
                  <a:lnTo>
                    <a:pt x="3527" y="4679"/>
                  </a:lnTo>
                  <a:lnTo>
                    <a:pt x="3475" y="4673"/>
                  </a:lnTo>
                  <a:lnTo>
                    <a:pt x="3423" y="4666"/>
                  </a:lnTo>
                  <a:lnTo>
                    <a:pt x="3373" y="4657"/>
                  </a:lnTo>
                  <a:lnTo>
                    <a:pt x="3322" y="4647"/>
                  </a:lnTo>
                  <a:lnTo>
                    <a:pt x="3273" y="4634"/>
                  </a:lnTo>
                  <a:lnTo>
                    <a:pt x="3223" y="4621"/>
                  </a:lnTo>
                  <a:lnTo>
                    <a:pt x="3174" y="4605"/>
                  </a:lnTo>
                  <a:lnTo>
                    <a:pt x="3127" y="4588"/>
                  </a:lnTo>
                  <a:lnTo>
                    <a:pt x="3079" y="4570"/>
                  </a:lnTo>
                  <a:lnTo>
                    <a:pt x="3033" y="4551"/>
                  </a:lnTo>
                  <a:lnTo>
                    <a:pt x="2986" y="4530"/>
                  </a:lnTo>
                  <a:lnTo>
                    <a:pt x="2941" y="4507"/>
                  </a:lnTo>
                  <a:lnTo>
                    <a:pt x="2897" y="4484"/>
                  </a:lnTo>
                  <a:close/>
                  <a:moveTo>
                    <a:pt x="3686" y="1721"/>
                  </a:moveTo>
                  <a:lnTo>
                    <a:pt x="3743" y="1723"/>
                  </a:lnTo>
                  <a:lnTo>
                    <a:pt x="3801" y="1727"/>
                  </a:lnTo>
                  <a:lnTo>
                    <a:pt x="3857" y="1735"/>
                  </a:lnTo>
                  <a:lnTo>
                    <a:pt x="3913" y="1745"/>
                  </a:lnTo>
                  <a:lnTo>
                    <a:pt x="3967" y="1758"/>
                  </a:lnTo>
                  <a:lnTo>
                    <a:pt x="4021" y="1774"/>
                  </a:lnTo>
                  <a:lnTo>
                    <a:pt x="4074" y="1793"/>
                  </a:lnTo>
                  <a:lnTo>
                    <a:pt x="4125" y="1814"/>
                  </a:lnTo>
                  <a:lnTo>
                    <a:pt x="4175" y="1838"/>
                  </a:lnTo>
                  <a:lnTo>
                    <a:pt x="4223" y="1864"/>
                  </a:lnTo>
                  <a:lnTo>
                    <a:pt x="4271" y="1893"/>
                  </a:lnTo>
                  <a:lnTo>
                    <a:pt x="4318" y="1924"/>
                  </a:lnTo>
                  <a:lnTo>
                    <a:pt x="4361" y="1956"/>
                  </a:lnTo>
                  <a:lnTo>
                    <a:pt x="4405" y="1992"/>
                  </a:lnTo>
                  <a:lnTo>
                    <a:pt x="4445" y="2029"/>
                  </a:lnTo>
                  <a:lnTo>
                    <a:pt x="4485" y="2068"/>
                  </a:lnTo>
                  <a:lnTo>
                    <a:pt x="4522" y="2109"/>
                  </a:lnTo>
                  <a:lnTo>
                    <a:pt x="4558" y="2152"/>
                  </a:lnTo>
                  <a:lnTo>
                    <a:pt x="4591" y="2197"/>
                  </a:lnTo>
                  <a:lnTo>
                    <a:pt x="4623" y="2243"/>
                  </a:lnTo>
                  <a:lnTo>
                    <a:pt x="4653" y="2292"/>
                  </a:lnTo>
                  <a:lnTo>
                    <a:pt x="4680" y="2341"/>
                  </a:lnTo>
                  <a:lnTo>
                    <a:pt x="4704" y="2392"/>
                  </a:lnTo>
                  <a:lnTo>
                    <a:pt x="4728" y="2444"/>
                  </a:lnTo>
                  <a:lnTo>
                    <a:pt x="4748" y="2498"/>
                  </a:lnTo>
                  <a:lnTo>
                    <a:pt x="4765" y="2553"/>
                  </a:lnTo>
                  <a:lnTo>
                    <a:pt x="4781" y="2609"/>
                  </a:lnTo>
                  <a:lnTo>
                    <a:pt x="4794" y="2666"/>
                  </a:lnTo>
                  <a:lnTo>
                    <a:pt x="4804" y="2724"/>
                  </a:lnTo>
                  <a:lnTo>
                    <a:pt x="4811" y="2783"/>
                  </a:lnTo>
                  <a:lnTo>
                    <a:pt x="4815" y="2844"/>
                  </a:lnTo>
                  <a:lnTo>
                    <a:pt x="4817" y="2904"/>
                  </a:lnTo>
                  <a:lnTo>
                    <a:pt x="4815" y="2965"/>
                  </a:lnTo>
                  <a:lnTo>
                    <a:pt x="4811" y="3025"/>
                  </a:lnTo>
                  <a:lnTo>
                    <a:pt x="4804" y="3084"/>
                  </a:lnTo>
                  <a:lnTo>
                    <a:pt x="4794" y="3142"/>
                  </a:lnTo>
                  <a:lnTo>
                    <a:pt x="4781" y="3200"/>
                  </a:lnTo>
                  <a:lnTo>
                    <a:pt x="4765" y="3255"/>
                  </a:lnTo>
                  <a:lnTo>
                    <a:pt x="4748" y="3311"/>
                  </a:lnTo>
                  <a:lnTo>
                    <a:pt x="4728" y="3364"/>
                  </a:lnTo>
                  <a:lnTo>
                    <a:pt x="4704" y="3417"/>
                  </a:lnTo>
                  <a:lnTo>
                    <a:pt x="4680" y="3467"/>
                  </a:lnTo>
                  <a:lnTo>
                    <a:pt x="4653" y="3517"/>
                  </a:lnTo>
                  <a:lnTo>
                    <a:pt x="4623" y="3565"/>
                  </a:lnTo>
                  <a:lnTo>
                    <a:pt x="4591" y="3612"/>
                  </a:lnTo>
                  <a:lnTo>
                    <a:pt x="4558" y="3656"/>
                  </a:lnTo>
                  <a:lnTo>
                    <a:pt x="4522" y="3699"/>
                  </a:lnTo>
                  <a:lnTo>
                    <a:pt x="4485" y="3740"/>
                  </a:lnTo>
                  <a:lnTo>
                    <a:pt x="4445" y="3780"/>
                  </a:lnTo>
                  <a:lnTo>
                    <a:pt x="4405" y="3817"/>
                  </a:lnTo>
                  <a:lnTo>
                    <a:pt x="4361" y="3852"/>
                  </a:lnTo>
                  <a:lnTo>
                    <a:pt x="4318" y="3885"/>
                  </a:lnTo>
                  <a:lnTo>
                    <a:pt x="4271" y="3916"/>
                  </a:lnTo>
                  <a:lnTo>
                    <a:pt x="4223" y="3944"/>
                  </a:lnTo>
                  <a:lnTo>
                    <a:pt x="4175" y="3971"/>
                  </a:lnTo>
                  <a:lnTo>
                    <a:pt x="4125" y="3994"/>
                  </a:lnTo>
                  <a:lnTo>
                    <a:pt x="4074" y="4015"/>
                  </a:lnTo>
                  <a:lnTo>
                    <a:pt x="4021" y="4034"/>
                  </a:lnTo>
                  <a:lnTo>
                    <a:pt x="3967" y="4051"/>
                  </a:lnTo>
                  <a:lnTo>
                    <a:pt x="3913" y="4064"/>
                  </a:lnTo>
                  <a:lnTo>
                    <a:pt x="3857" y="4074"/>
                  </a:lnTo>
                  <a:lnTo>
                    <a:pt x="3801" y="4081"/>
                  </a:lnTo>
                  <a:lnTo>
                    <a:pt x="3743" y="4086"/>
                  </a:lnTo>
                  <a:lnTo>
                    <a:pt x="3686" y="4087"/>
                  </a:lnTo>
                  <a:lnTo>
                    <a:pt x="3627" y="4086"/>
                  </a:lnTo>
                  <a:lnTo>
                    <a:pt x="3570" y="4081"/>
                  </a:lnTo>
                  <a:lnTo>
                    <a:pt x="3514" y="4074"/>
                  </a:lnTo>
                  <a:lnTo>
                    <a:pt x="3458" y="4064"/>
                  </a:lnTo>
                  <a:lnTo>
                    <a:pt x="3403" y="4051"/>
                  </a:lnTo>
                  <a:lnTo>
                    <a:pt x="3350" y="4034"/>
                  </a:lnTo>
                  <a:lnTo>
                    <a:pt x="3297" y="4015"/>
                  </a:lnTo>
                  <a:lnTo>
                    <a:pt x="3245" y="3994"/>
                  </a:lnTo>
                  <a:lnTo>
                    <a:pt x="3196" y="3971"/>
                  </a:lnTo>
                  <a:lnTo>
                    <a:pt x="3147" y="3944"/>
                  </a:lnTo>
                  <a:lnTo>
                    <a:pt x="3099" y="3916"/>
                  </a:lnTo>
                  <a:lnTo>
                    <a:pt x="3054" y="3885"/>
                  </a:lnTo>
                  <a:lnTo>
                    <a:pt x="3009" y="3852"/>
                  </a:lnTo>
                  <a:lnTo>
                    <a:pt x="2967" y="3817"/>
                  </a:lnTo>
                  <a:lnTo>
                    <a:pt x="2925" y="3780"/>
                  </a:lnTo>
                  <a:lnTo>
                    <a:pt x="2886" y="3740"/>
                  </a:lnTo>
                  <a:lnTo>
                    <a:pt x="2848" y="3699"/>
                  </a:lnTo>
                  <a:lnTo>
                    <a:pt x="2813" y="3656"/>
                  </a:lnTo>
                  <a:lnTo>
                    <a:pt x="2779" y="3612"/>
                  </a:lnTo>
                  <a:lnTo>
                    <a:pt x="2748" y="3565"/>
                  </a:lnTo>
                  <a:lnTo>
                    <a:pt x="2718" y="3517"/>
                  </a:lnTo>
                  <a:lnTo>
                    <a:pt x="2691" y="3467"/>
                  </a:lnTo>
                  <a:lnTo>
                    <a:pt x="2666" y="3417"/>
                  </a:lnTo>
                  <a:lnTo>
                    <a:pt x="2643" y="3364"/>
                  </a:lnTo>
                  <a:lnTo>
                    <a:pt x="2622" y="3311"/>
                  </a:lnTo>
                  <a:lnTo>
                    <a:pt x="2605" y="3255"/>
                  </a:lnTo>
                  <a:lnTo>
                    <a:pt x="2590" y="3200"/>
                  </a:lnTo>
                  <a:lnTo>
                    <a:pt x="2577" y="3142"/>
                  </a:lnTo>
                  <a:lnTo>
                    <a:pt x="2567" y="3084"/>
                  </a:lnTo>
                  <a:lnTo>
                    <a:pt x="2560" y="3025"/>
                  </a:lnTo>
                  <a:lnTo>
                    <a:pt x="2556" y="2965"/>
                  </a:lnTo>
                  <a:lnTo>
                    <a:pt x="2555" y="2904"/>
                  </a:lnTo>
                  <a:lnTo>
                    <a:pt x="2556" y="2844"/>
                  </a:lnTo>
                  <a:lnTo>
                    <a:pt x="2560" y="2783"/>
                  </a:lnTo>
                  <a:lnTo>
                    <a:pt x="2567" y="2724"/>
                  </a:lnTo>
                  <a:lnTo>
                    <a:pt x="2577" y="2666"/>
                  </a:lnTo>
                  <a:lnTo>
                    <a:pt x="2590" y="2609"/>
                  </a:lnTo>
                  <a:lnTo>
                    <a:pt x="2605" y="2553"/>
                  </a:lnTo>
                  <a:lnTo>
                    <a:pt x="2622" y="2498"/>
                  </a:lnTo>
                  <a:lnTo>
                    <a:pt x="2643" y="2444"/>
                  </a:lnTo>
                  <a:lnTo>
                    <a:pt x="2666" y="2392"/>
                  </a:lnTo>
                  <a:lnTo>
                    <a:pt x="2691" y="2341"/>
                  </a:lnTo>
                  <a:lnTo>
                    <a:pt x="2718" y="2292"/>
                  </a:lnTo>
                  <a:lnTo>
                    <a:pt x="2748" y="2243"/>
                  </a:lnTo>
                  <a:lnTo>
                    <a:pt x="2779" y="2197"/>
                  </a:lnTo>
                  <a:lnTo>
                    <a:pt x="2813" y="2152"/>
                  </a:lnTo>
                  <a:lnTo>
                    <a:pt x="2848" y="2109"/>
                  </a:lnTo>
                  <a:lnTo>
                    <a:pt x="2886" y="2068"/>
                  </a:lnTo>
                  <a:lnTo>
                    <a:pt x="2925" y="2029"/>
                  </a:lnTo>
                  <a:lnTo>
                    <a:pt x="2967" y="1992"/>
                  </a:lnTo>
                  <a:lnTo>
                    <a:pt x="3009" y="1956"/>
                  </a:lnTo>
                  <a:lnTo>
                    <a:pt x="3054" y="1924"/>
                  </a:lnTo>
                  <a:lnTo>
                    <a:pt x="3099" y="1893"/>
                  </a:lnTo>
                  <a:lnTo>
                    <a:pt x="3147" y="1864"/>
                  </a:lnTo>
                  <a:lnTo>
                    <a:pt x="3196" y="1838"/>
                  </a:lnTo>
                  <a:lnTo>
                    <a:pt x="3245" y="1814"/>
                  </a:lnTo>
                  <a:lnTo>
                    <a:pt x="3297" y="1793"/>
                  </a:lnTo>
                  <a:lnTo>
                    <a:pt x="3350" y="1774"/>
                  </a:lnTo>
                  <a:lnTo>
                    <a:pt x="3403" y="1758"/>
                  </a:lnTo>
                  <a:lnTo>
                    <a:pt x="3458" y="1745"/>
                  </a:lnTo>
                  <a:lnTo>
                    <a:pt x="3514" y="1735"/>
                  </a:lnTo>
                  <a:lnTo>
                    <a:pt x="3570" y="1727"/>
                  </a:lnTo>
                  <a:lnTo>
                    <a:pt x="3627" y="1723"/>
                  </a:lnTo>
                  <a:lnTo>
                    <a:pt x="3686" y="17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8" name="Freeform 98">
              <a:extLst>
                <a:ext uri="{FF2B5EF4-FFF2-40B4-BE49-F238E27FC236}">
                  <a16:creationId xmlns:a16="http://schemas.microsoft.com/office/drawing/2014/main" id="{320511D0-5538-E1B9-9880-58BE5BEE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" y="1044"/>
              <a:ext cx="279" cy="223"/>
            </a:xfrm>
            <a:custGeom>
              <a:avLst/>
              <a:gdLst>
                <a:gd name="T0" fmla="*/ 0 w 7268"/>
                <a:gd name="T1" fmla="*/ 0 h 5808"/>
                <a:gd name="T2" fmla="*/ 0 w 7268"/>
                <a:gd name="T3" fmla="*/ 0 h 5808"/>
                <a:gd name="T4" fmla="*/ 0 w 7268"/>
                <a:gd name="T5" fmla="*/ 0 h 5808"/>
                <a:gd name="T6" fmla="*/ 0 w 7268"/>
                <a:gd name="T7" fmla="*/ 0 h 5808"/>
                <a:gd name="T8" fmla="*/ 0 w 7268"/>
                <a:gd name="T9" fmla="*/ 0 h 5808"/>
                <a:gd name="T10" fmla="*/ 0 w 7268"/>
                <a:gd name="T11" fmla="*/ 0 h 5808"/>
                <a:gd name="T12" fmla="*/ 0 w 7268"/>
                <a:gd name="T13" fmla="*/ 0 h 5808"/>
                <a:gd name="T14" fmla="*/ 0 w 7268"/>
                <a:gd name="T15" fmla="*/ 0 h 5808"/>
                <a:gd name="T16" fmla="*/ 0 w 7268"/>
                <a:gd name="T17" fmla="*/ 0 h 5808"/>
                <a:gd name="T18" fmla="*/ 0 w 7268"/>
                <a:gd name="T19" fmla="*/ 0 h 5808"/>
                <a:gd name="T20" fmla="*/ 0 w 7268"/>
                <a:gd name="T21" fmla="*/ 0 h 5808"/>
                <a:gd name="T22" fmla="*/ 0 w 7268"/>
                <a:gd name="T23" fmla="*/ 0 h 5808"/>
                <a:gd name="T24" fmla="*/ 0 w 7268"/>
                <a:gd name="T25" fmla="*/ 0 h 5808"/>
                <a:gd name="T26" fmla="*/ 0 w 7268"/>
                <a:gd name="T27" fmla="*/ 0 h 5808"/>
                <a:gd name="T28" fmla="*/ 0 w 7268"/>
                <a:gd name="T29" fmla="*/ 0 h 5808"/>
                <a:gd name="T30" fmla="*/ 0 w 7268"/>
                <a:gd name="T31" fmla="*/ 0 h 5808"/>
                <a:gd name="T32" fmla="*/ 0 w 7268"/>
                <a:gd name="T33" fmla="*/ 0 h 5808"/>
                <a:gd name="T34" fmla="*/ 0 w 7268"/>
                <a:gd name="T35" fmla="*/ 0 h 5808"/>
                <a:gd name="T36" fmla="*/ 0 w 7268"/>
                <a:gd name="T37" fmla="*/ 0 h 5808"/>
                <a:gd name="T38" fmla="*/ 0 w 7268"/>
                <a:gd name="T39" fmla="*/ 0 h 5808"/>
                <a:gd name="T40" fmla="*/ 0 w 7268"/>
                <a:gd name="T41" fmla="*/ 0 h 5808"/>
                <a:gd name="T42" fmla="*/ 0 w 7268"/>
                <a:gd name="T43" fmla="*/ 0 h 5808"/>
                <a:gd name="T44" fmla="*/ 0 w 7268"/>
                <a:gd name="T45" fmla="*/ 0 h 5808"/>
                <a:gd name="T46" fmla="*/ 0 w 7268"/>
                <a:gd name="T47" fmla="*/ 0 h 5808"/>
                <a:gd name="T48" fmla="*/ 0 w 7268"/>
                <a:gd name="T49" fmla="*/ 0 h 5808"/>
                <a:gd name="T50" fmla="*/ 0 w 7268"/>
                <a:gd name="T51" fmla="*/ 0 h 5808"/>
                <a:gd name="T52" fmla="*/ 0 w 7268"/>
                <a:gd name="T53" fmla="*/ 0 h 5808"/>
                <a:gd name="T54" fmla="*/ 0 w 7268"/>
                <a:gd name="T55" fmla="*/ 0 h 5808"/>
                <a:gd name="T56" fmla="*/ 0 w 7268"/>
                <a:gd name="T57" fmla="*/ 0 h 5808"/>
                <a:gd name="T58" fmla="*/ 0 w 7268"/>
                <a:gd name="T59" fmla="*/ 0 h 5808"/>
                <a:gd name="T60" fmla="*/ 0 w 7268"/>
                <a:gd name="T61" fmla="*/ 0 h 5808"/>
                <a:gd name="T62" fmla="*/ 0 w 7268"/>
                <a:gd name="T63" fmla="*/ 0 h 5808"/>
                <a:gd name="T64" fmla="*/ 0 w 7268"/>
                <a:gd name="T65" fmla="*/ 0 h 5808"/>
                <a:gd name="T66" fmla="*/ 0 w 7268"/>
                <a:gd name="T67" fmla="*/ 0 h 5808"/>
                <a:gd name="T68" fmla="*/ 0 w 7268"/>
                <a:gd name="T69" fmla="*/ 0 h 5808"/>
                <a:gd name="T70" fmla="*/ 0 w 7268"/>
                <a:gd name="T71" fmla="*/ 0 h 5808"/>
                <a:gd name="T72" fmla="*/ 0 w 7268"/>
                <a:gd name="T73" fmla="*/ 0 h 5808"/>
                <a:gd name="T74" fmla="*/ 0 w 7268"/>
                <a:gd name="T75" fmla="*/ 0 h 5808"/>
                <a:gd name="T76" fmla="*/ 0 w 7268"/>
                <a:gd name="T77" fmla="*/ 0 h 5808"/>
                <a:gd name="T78" fmla="*/ 0 w 7268"/>
                <a:gd name="T79" fmla="*/ 0 h 5808"/>
                <a:gd name="T80" fmla="*/ 0 w 7268"/>
                <a:gd name="T81" fmla="*/ 0 h 5808"/>
                <a:gd name="T82" fmla="*/ 0 w 7268"/>
                <a:gd name="T83" fmla="*/ 0 h 5808"/>
                <a:gd name="T84" fmla="*/ 0 w 7268"/>
                <a:gd name="T85" fmla="*/ 0 h 5808"/>
                <a:gd name="T86" fmla="*/ 0 w 7268"/>
                <a:gd name="T87" fmla="*/ 0 h 5808"/>
                <a:gd name="T88" fmla="*/ 0 w 7268"/>
                <a:gd name="T89" fmla="*/ 0 h 5808"/>
                <a:gd name="T90" fmla="*/ 0 w 7268"/>
                <a:gd name="T91" fmla="*/ 0 h 5808"/>
                <a:gd name="T92" fmla="*/ 0 w 7268"/>
                <a:gd name="T93" fmla="*/ 0 h 5808"/>
                <a:gd name="T94" fmla="*/ 0 w 7268"/>
                <a:gd name="T95" fmla="*/ 0 h 5808"/>
                <a:gd name="T96" fmla="*/ 0 w 7268"/>
                <a:gd name="T97" fmla="*/ 0 h 5808"/>
                <a:gd name="T98" fmla="*/ 0 w 7268"/>
                <a:gd name="T99" fmla="*/ 0 h 5808"/>
                <a:gd name="T100" fmla="*/ 0 w 7268"/>
                <a:gd name="T101" fmla="*/ 0 h 5808"/>
                <a:gd name="T102" fmla="*/ 0 w 7268"/>
                <a:gd name="T103" fmla="*/ 0 h 5808"/>
                <a:gd name="T104" fmla="*/ 0 w 7268"/>
                <a:gd name="T105" fmla="*/ 0 h 5808"/>
                <a:gd name="T106" fmla="*/ 0 w 7268"/>
                <a:gd name="T107" fmla="*/ 0 h 5808"/>
                <a:gd name="T108" fmla="*/ 0 w 7268"/>
                <a:gd name="T109" fmla="*/ 0 h 58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268"/>
                <a:gd name="T166" fmla="*/ 0 h 5808"/>
                <a:gd name="T167" fmla="*/ 7268 w 7268"/>
                <a:gd name="T168" fmla="*/ 5808 h 58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268" h="5808">
                  <a:moveTo>
                    <a:pt x="2896" y="4484"/>
                  </a:moveTo>
                  <a:lnTo>
                    <a:pt x="2173" y="5278"/>
                  </a:lnTo>
                  <a:lnTo>
                    <a:pt x="865" y="5294"/>
                  </a:lnTo>
                  <a:lnTo>
                    <a:pt x="855" y="5808"/>
                  </a:lnTo>
                  <a:lnTo>
                    <a:pt x="0" y="5054"/>
                  </a:lnTo>
                  <a:lnTo>
                    <a:pt x="849" y="4245"/>
                  </a:lnTo>
                  <a:lnTo>
                    <a:pt x="849" y="4780"/>
                  </a:lnTo>
                  <a:lnTo>
                    <a:pt x="1837" y="4780"/>
                  </a:lnTo>
                  <a:lnTo>
                    <a:pt x="1857" y="4761"/>
                  </a:lnTo>
                  <a:lnTo>
                    <a:pt x="1912" y="4709"/>
                  </a:lnTo>
                  <a:lnTo>
                    <a:pt x="1992" y="4631"/>
                  </a:lnTo>
                  <a:lnTo>
                    <a:pt x="2089" y="4536"/>
                  </a:lnTo>
                  <a:lnTo>
                    <a:pt x="2193" y="4433"/>
                  </a:lnTo>
                  <a:lnTo>
                    <a:pt x="2298" y="4327"/>
                  </a:lnTo>
                  <a:lnTo>
                    <a:pt x="2346" y="4278"/>
                  </a:lnTo>
                  <a:lnTo>
                    <a:pt x="2391" y="4230"/>
                  </a:lnTo>
                  <a:lnTo>
                    <a:pt x="2431" y="4187"/>
                  </a:lnTo>
                  <a:lnTo>
                    <a:pt x="2466" y="4149"/>
                  </a:lnTo>
                  <a:lnTo>
                    <a:pt x="2438" y="4118"/>
                  </a:lnTo>
                  <a:lnTo>
                    <a:pt x="2411" y="4087"/>
                  </a:lnTo>
                  <a:lnTo>
                    <a:pt x="2385" y="4055"/>
                  </a:lnTo>
                  <a:lnTo>
                    <a:pt x="2359" y="4022"/>
                  </a:lnTo>
                  <a:lnTo>
                    <a:pt x="2334" y="3989"/>
                  </a:lnTo>
                  <a:lnTo>
                    <a:pt x="2310" y="3956"/>
                  </a:lnTo>
                  <a:lnTo>
                    <a:pt x="2286" y="3921"/>
                  </a:lnTo>
                  <a:lnTo>
                    <a:pt x="2263" y="3886"/>
                  </a:lnTo>
                  <a:lnTo>
                    <a:pt x="2242" y="3850"/>
                  </a:lnTo>
                  <a:lnTo>
                    <a:pt x="2221" y="3815"/>
                  </a:lnTo>
                  <a:lnTo>
                    <a:pt x="2200" y="3778"/>
                  </a:lnTo>
                  <a:lnTo>
                    <a:pt x="2180" y="3741"/>
                  </a:lnTo>
                  <a:lnTo>
                    <a:pt x="2162" y="3703"/>
                  </a:lnTo>
                  <a:lnTo>
                    <a:pt x="2144" y="3664"/>
                  </a:lnTo>
                  <a:lnTo>
                    <a:pt x="2126" y="3626"/>
                  </a:lnTo>
                  <a:lnTo>
                    <a:pt x="2111" y="3587"/>
                  </a:lnTo>
                  <a:lnTo>
                    <a:pt x="2095" y="3547"/>
                  </a:lnTo>
                  <a:lnTo>
                    <a:pt x="2081" y="3507"/>
                  </a:lnTo>
                  <a:lnTo>
                    <a:pt x="2068" y="3466"/>
                  </a:lnTo>
                  <a:lnTo>
                    <a:pt x="2055" y="3426"/>
                  </a:lnTo>
                  <a:lnTo>
                    <a:pt x="2043" y="3384"/>
                  </a:lnTo>
                  <a:lnTo>
                    <a:pt x="2032" y="3342"/>
                  </a:lnTo>
                  <a:lnTo>
                    <a:pt x="2023" y="3300"/>
                  </a:lnTo>
                  <a:lnTo>
                    <a:pt x="2014" y="3257"/>
                  </a:lnTo>
                  <a:lnTo>
                    <a:pt x="2006" y="3215"/>
                  </a:lnTo>
                  <a:lnTo>
                    <a:pt x="2000" y="3171"/>
                  </a:lnTo>
                  <a:lnTo>
                    <a:pt x="1994" y="3128"/>
                  </a:lnTo>
                  <a:lnTo>
                    <a:pt x="1989" y="3083"/>
                  </a:lnTo>
                  <a:lnTo>
                    <a:pt x="1986" y="3039"/>
                  </a:lnTo>
                  <a:lnTo>
                    <a:pt x="1983" y="2994"/>
                  </a:lnTo>
                  <a:lnTo>
                    <a:pt x="1982" y="2950"/>
                  </a:lnTo>
                  <a:lnTo>
                    <a:pt x="1981" y="2904"/>
                  </a:lnTo>
                  <a:lnTo>
                    <a:pt x="1982" y="2859"/>
                  </a:lnTo>
                  <a:lnTo>
                    <a:pt x="1983" y="2814"/>
                  </a:lnTo>
                  <a:lnTo>
                    <a:pt x="1986" y="2770"/>
                  </a:lnTo>
                  <a:lnTo>
                    <a:pt x="1989" y="2725"/>
                  </a:lnTo>
                  <a:lnTo>
                    <a:pt x="1994" y="2681"/>
                  </a:lnTo>
                  <a:lnTo>
                    <a:pt x="2000" y="2638"/>
                  </a:lnTo>
                  <a:lnTo>
                    <a:pt x="2006" y="2594"/>
                  </a:lnTo>
                  <a:lnTo>
                    <a:pt x="2014" y="2552"/>
                  </a:lnTo>
                  <a:lnTo>
                    <a:pt x="2023" y="2509"/>
                  </a:lnTo>
                  <a:lnTo>
                    <a:pt x="2032" y="2467"/>
                  </a:lnTo>
                  <a:lnTo>
                    <a:pt x="2043" y="2425"/>
                  </a:lnTo>
                  <a:lnTo>
                    <a:pt x="2055" y="2384"/>
                  </a:lnTo>
                  <a:lnTo>
                    <a:pt x="2068" y="2342"/>
                  </a:lnTo>
                  <a:lnTo>
                    <a:pt x="2081" y="2302"/>
                  </a:lnTo>
                  <a:lnTo>
                    <a:pt x="2095" y="2262"/>
                  </a:lnTo>
                  <a:lnTo>
                    <a:pt x="2111" y="2222"/>
                  </a:lnTo>
                  <a:lnTo>
                    <a:pt x="2126" y="2183"/>
                  </a:lnTo>
                  <a:lnTo>
                    <a:pt x="2144" y="2144"/>
                  </a:lnTo>
                  <a:lnTo>
                    <a:pt x="2162" y="2106"/>
                  </a:lnTo>
                  <a:lnTo>
                    <a:pt x="2180" y="2068"/>
                  </a:lnTo>
                  <a:lnTo>
                    <a:pt x="2200" y="2031"/>
                  </a:lnTo>
                  <a:lnTo>
                    <a:pt x="2221" y="1995"/>
                  </a:lnTo>
                  <a:lnTo>
                    <a:pt x="2242" y="1958"/>
                  </a:lnTo>
                  <a:lnTo>
                    <a:pt x="2263" y="1923"/>
                  </a:lnTo>
                  <a:lnTo>
                    <a:pt x="2286" y="1888"/>
                  </a:lnTo>
                  <a:lnTo>
                    <a:pt x="2310" y="1853"/>
                  </a:lnTo>
                  <a:lnTo>
                    <a:pt x="2334" y="1820"/>
                  </a:lnTo>
                  <a:lnTo>
                    <a:pt x="2358" y="1786"/>
                  </a:lnTo>
                  <a:lnTo>
                    <a:pt x="2385" y="1754"/>
                  </a:lnTo>
                  <a:lnTo>
                    <a:pt x="2411" y="1723"/>
                  </a:lnTo>
                  <a:lnTo>
                    <a:pt x="2438" y="1691"/>
                  </a:lnTo>
                  <a:lnTo>
                    <a:pt x="2466" y="1661"/>
                  </a:lnTo>
                  <a:lnTo>
                    <a:pt x="2431" y="1622"/>
                  </a:lnTo>
                  <a:lnTo>
                    <a:pt x="2391" y="1578"/>
                  </a:lnTo>
                  <a:lnTo>
                    <a:pt x="2346" y="1532"/>
                  </a:lnTo>
                  <a:lnTo>
                    <a:pt x="2298" y="1481"/>
                  </a:lnTo>
                  <a:lnTo>
                    <a:pt x="2193" y="1376"/>
                  </a:lnTo>
                  <a:lnTo>
                    <a:pt x="2089" y="1273"/>
                  </a:lnTo>
                  <a:lnTo>
                    <a:pt x="1992" y="1178"/>
                  </a:lnTo>
                  <a:lnTo>
                    <a:pt x="1912" y="1100"/>
                  </a:lnTo>
                  <a:lnTo>
                    <a:pt x="1857" y="1048"/>
                  </a:lnTo>
                  <a:lnTo>
                    <a:pt x="1837" y="1028"/>
                  </a:lnTo>
                  <a:lnTo>
                    <a:pt x="849" y="1028"/>
                  </a:lnTo>
                  <a:lnTo>
                    <a:pt x="849" y="1564"/>
                  </a:lnTo>
                  <a:lnTo>
                    <a:pt x="0" y="754"/>
                  </a:lnTo>
                  <a:lnTo>
                    <a:pt x="855" y="0"/>
                  </a:lnTo>
                  <a:lnTo>
                    <a:pt x="865" y="515"/>
                  </a:lnTo>
                  <a:lnTo>
                    <a:pt x="2173" y="531"/>
                  </a:lnTo>
                  <a:lnTo>
                    <a:pt x="2896" y="1325"/>
                  </a:lnTo>
                  <a:lnTo>
                    <a:pt x="2941" y="1301"/>
                  </a:lnTo>
                  <a:lnTo>
                    <a:pt x="2986" y="1279"/>
                  </a:lnTo>
                  <a:lnTo>
                    <a:pt x="3033" y="1258"/>
                  </a:lnTo>
                  <a:lnTo>
                    <a:pt x="3079" y="1239"/>
                  </a:lnTo>
                  <a:lnTo>
                    <a:pt x="3127" y="1220"/>
                  </a:lnTo>
                  <a:lnTo>
                    <a:pt x="3175" y="1203"/>
                  </a:lnTo>
                  <a:lnTo>
                    <a:pt x="3223" y="1188"/>
                  </a:lnTo>
                  <a:lnTo>
                    <a:pt x="3273" y="1174"/>
                  </a:lnTo>
                  <a:lnTo>
                    <a:pt x="3322" y="1162"/>
                  </a:lnTo>
                  <a:lnTo>
                    <a:pt x="3373" y="1152"/>
                  </a:lnTo>
                  <a:lnTo>
                    <a:pt x="3424" y="1143"/>
                  </a:lnTo>
                  <a:lnTo>
                    <a:pt x="3475" y="1135"/>
                  </a:lnTo>
                  <a:lnTo>
                    <a:pt x="3527" y="1129"/>
                  </a:lnTo>
                  <a:lnTo>
                    <a:pt x="3580" y="1124"/>
                  </a:lnTo>
                  <a:lnTo>
                    <a:pt x="3632" y="1122"/>
                  </a:lnTo>
                  <a:lnTo>
                    <a:pt x="3686" y="1121"/>
                  </a:lnTo>
                  <a:lnTo>
                    <a:pt x="3734" y="1122"/>
                  </a:lnTo>
                  <a:lnTo>
                    <a:pt x="3781" y="1124"/>
                  </a:lnTo>
                  <a:lnTo>
                    <a:pt x="3829" y="1127"/>
                  </a:lnTo>
                  <a:lnTo>
                    <a:pt x="3875" y="1133"/>
                  </a:lnTo>
                  <a:lnTo>
                    <a:pt x="3922" y="1139"/>
                  </a:lnTo>
                  <a:lnTo>
                    <a:pt x="3967" y="1146"/>
                  </a:lnTo>
                  <a:lnTo>
                    <a:pt x="4014" y="1155"/>
                  </a:lnTo>
                  <a:lnTo>
                    <a:pt x="4060" y="1165"/>
                  </a:lnTo>
                  <a:lnTo>
                    <a:pt x="4104" y="1176"/>
                  </a:lnTo>
                  <a:lnTo>
                    <a:pt x="4149" y="1189"/>
                  </a:lnTo>
                  <a:lnTo>
                    <a:pt x="4192" y="1202"/>
                  </a:lnTo>
                  <a:lnTo>
                    <a:pt x="4236" y="1217"/>
                  </a:lnTo>
                  <a:lnTo>
                    <a:pt x="4278" y="1234"/>
                  </a:lnTo>
                  <a:lnTo>
                    <a:pt x="4321" y="1251"/>
                  </a:lnTo>
                  <a:lnTo>
                    <a:pt x="4363" y="1269"/>
                  </a:lnTo>
                  <a:lnTo>
                    <a:pt x="4404" y="1288"/>
                  </a:lnTo>
                  <a:lnTo>
                    <a:pt x="5095" y="531"/>
                  </a:lnTo>
                  <a:lnTo>
                    <a:pt x="6403" y="515"/>
                  </a:lnTo>
                  <a:lnTo>
                    <a:pt x="6413" y="0"/>
                  </a:lnTo>
                  <a:lnTo>
                    <a:pt x="7268" y="754"/>
                  </a:lnTo>
                  <a:lnTo>
                    <a:pt x="6418" y="1564"/>
                  </a:lnTo>
                  <a:lnTo>
                    <a:pt x="6418" y="1028"/>
                  </a:lnTo>
                  <a:lnTo>
                    <a:pt x="5431" y="1028"/>
                  </a:lnTo>
                  <a:lnTo>
                    <a:pt x="5413" y="1045"/>
                  </a:lnTo>
                  <a:lnTo>
                    <a:pt x="5367" y="1089"/>
                  </a:lnTo>
                  <a:lnTo>
                    <a:pt x="5298" y="1156"/>
                  </a:lnTo>
                  <a:lnTo>
                    <a:pt x="5214" y="1239"/>
                  </a:lnTo>
                  <a:lnTo>
                    <a:pt x="5120" y="1331"/>
                  </a:lnTo>
                  <a:lnTo>
                    <a:pt x="5024" y="1427"/>
                  </a:lnTo>
                  <a:lnTo>
                    <a:pt x="4976" y="1474"/>
                  </a:lnTo>
                  <a:lnTo>
                    <a:pt x="4931" y="1521"/>
                  </a:lnTo>
                  <a:lnTo>
                    <a:pt x="4890" y="1564"/>
                  </a:lnTo>
                  <a:lnTo>
                    <a:pt x="4851" y="1606"/>
                  </a:lnTo>
                  <a:lnTo>
                    <a:pt x="4882" y="1637"/>
                  </a:lnTo>
                  <a:lnTo>
                    <a:pt x="4912" y="1668"/>
                  </a:lnTo>
                  <a:lnTo>
                    <a:pt x="4941" y="1701"/>
                  </a:lnTo>
                  <a:lnTo>
                    <a:pt x="4970" y="1734"/>
                  </a:lnTo>
                  <a:lnTo>
                    <a:pt x="4997" y="1768"/>
                  </a:lnTo>
                  <a:lnTo>
                    <a:pt x="5024" y="1803"/>
                  </a:lnTo>
                  <a:lnTo>
                    <a:pt x="5050" y="1838"/>
                  </a:lnTo>
                  <a:lnTo>
                    <a:pt x="5075" y="1873"/>
                  </a:lnTo>
                  <a:lnTo>
                    <a:pt x="5100" y="1911"/>
                  </a:lnTo>
                  <a:lnTo>
                    <a:pt x="5123" y="1948"/>
                  </a:lnTo>
                  <a:lnTo>
                    <a:pt x="5145" y="1987"/>
                  </a:lnTo>
                  <a:lnTo>
                    <a:pt x="5167" y="2025"/>
                  </a:lnTo>
                  <a:lnTo>
                    <a:pt x="5188" y="2064"/>
                  </a:lnTo>
                  <a:lnTo>
                    <a:pt x="5208" y="2104"/>
                  </a:lnTo>
                  <a:lnTo>
                    <a:pt x="5227" y="2144"/>
                  </a:lnTo>
                  <a:lnTo>
                    <a:pt x="5245" y="2186"/>
                  </a:lnTo>
                  <a:lnTo>
                    <a:pt x="5262" y="2227"/>
                  </a:lnTo>
                  <a:lnTo>
                    <a:pt x="5278" y="2269"/>
                  </a:lnTo>
                  <a:lnTo>
                    <a:pt x="5293" y="2311"/>
                  </a:lnTo>
                  <a:lnTo>
                    <a:pt x="5307" y="2355"/>
                  </a:lnTo>
                  <a:lnTo>
                    <a:pt x="5320" y="2398"/>
                  </a:lnTo>
                  <a:lnTo>
                    <a:pt x="5331" y="2442"/>
                  </a:lnTo>
                  <a:lnTo>
                    <a:pt x="5343" y="2487"/>
                  </a:lnTo>
                  <a:lnTo>
                    <a:pt x="5353" y="2531"/>
                  </a:lnTo>
                  <a:lnTo>
                    <a:pt x="5361" y="2577"/>
                  </a:lnTo>
                  <a:lnTo>
                    <a:pt x="5369" y="2622"/>
                  </a:lnTo>
                  <a:lnTo>
                    <a:pt x="5375" y="2669"/>
                  </a:lnTo>
                  <a:lnTo>
                    <a:pt x="5380" y="2715"/>
                  </a:lnTo>
                  <a:lnTo>
                    <a:pt x="5385" y="2762"/>
                  </a:lnTo>
                  <a:lnTo>
                    <a:pt x="5388" y="2809"/>
                  </a:lnTo>
                  <a:lnTo>
                    <a:pt x="5389" y="2857"/>
                  </a:lnTo>
                  <a:lnTo>
                    <a:pt x="5390" y="2904"/>
                  </a:lnTo>
                  <a:lnTo>
                    <a:pt x="5389" y="2952"/>
                  </a:lnTo>
                  <a:lnTo>
                    <a:pt x="5388" y="2999"/>
                  </a:lnTo>
                  <a:lnTo>
                    <a:pt x="5385" y="3047"/>
                  </a:lnTo>
                  <a:lnTo>
                    <a:pt x="5380" y="3093"/>
                  </a:lnTo>
                  <a:lnTo>
                    <a:pt x="5375" y="3140"/>
                  </a:lnTo>
                  <a:lnTo>
                    <a:pt x="5369" y="3186"/>
                  </a:lnTo>
                  <a:lnTo>
                    <a:pt x="5361" y="3232"/>
                  </a:lnTo>
                  <a:lnTo>
                    <a:pt x="5353" y="3277"/>
                  </a:lnTo>
                  <a:lnTo>
                    <a:pt x="5343" y="3322"/>
                  </a:lnTo>
                  <a:lnTo>
                    <a:pt x="5331" y="3367"/>
                  </a:lnTo>
                  <a:lnTo>
                    <a:pt x="5320" y="3411"/>
                  </a:lnTo>
                  <a:lnTo>
                    <a:pt x="5307" y="3454"/>
                  </a:lnTo>
                  <a:lnTo>
                    <a:pt x="5293" y="3498"/>
                  </a:lnTo>
                  <a:lnTo>
                    <a:pt x="5278" y="3540"/>
                  </a:lnTo>
                  <a:lnTo>
                    <a:pt x="5262" y="3583"/>
                  </a:lnTo>
                  <a:lnTo>
                    <a:pt x="5245" y="3624"/>
                  </a:lnTo>
                  <a:lnTo>
                    <a:pt x="5227" y="3664"/>
                  </a:lnTo>
                  <a:lnTo>
                    <a:pt x="5208" y="3705"/>
                  </a:lnTo>
                  <a:lnTo>
                    <a:pt x="5188" y="3745"/>
                  </a:lnTo>
                  <a:lnTo>
                    <a:pt x="5167" y="3785"/>
                  </a:lnTo>
                  <a:lnTo>
                    <a:pt x="5145" y="3823"/>
                  </a:lnTo>
                  <a:lnTo>
                    <a:pt x="5123" y="3861"/>
                  </a:lnTo>
                  <a:lnTo>
                    <a:pt x="5100" y="3899"/>
                  </a:lnTo>
                  <a:lnTo>
                    <a:pt x="5075" y="3935"/>
                  </a:lnTo>
                  <a:lnTo>
                    <a:pt x="5050" y="3972"/>
                  </a:lnTo>
                  <a:lnTo>
                    <a:pt x="5024" y="4007"/>
                  </a:lnTo>
                  <a:lnTo>
                    <a:pt x="4997" y="4041"/>
                  </a:lnTo>
                  <a:lnTo>
                    <a:pt x="4969" y="4075"/>
                  </a:lnTo>
                  <a:lnTo>
                    <a:pt x="4941" y="4108"/>
                  </a:lnTo>
                  <a:lnTo>
                    <a:pt x="4911" y="4141"/>
                  </a:lnTo>
                  <a:lnTo>
                    <a:pt x="4882" y="4173"/>
                  </a:lnTo>
                  <a:lnTo>
                    <a:pt x="4851" y="4203"/>
                  </a:lnTo>
                  <a:lnTo>
                    <a:pt x="4890" y="4245"/>
                  </a:lnTo>
                  <a:lnTo>
                    <a:pt x="4931" y="4289"/>
                  </a:lnTo>
                  <a:lnTo>
                    <a:pt x="4976" y="4335"/>
                  </a:lnTo>
                  <a:lnTo>
                    <a:pt x="5024" y="4382"/>
                  </a:lnTo>
                  <a:lnTo>
                    <a:pt x="5120" y="4478"/>
                  </a:lnTo>
                  <a:lnTo>
                    <a:pt x="5214" y="4571"/>
                  </a:lnTo>
                  <a:lnTo>
                    <a:pt x="5298" y="4653"/>
                  </a:lnTo>
                  <a:lnTo>
                    <a:pt x="5367" y="4720"/>
                  </a:lnTo>
                  <a:lnTo>
                    <a:pt x="5413" y="4764"/>
                  </a:lnTo>
                  <a:lnTo>
                    <a:pt x="5431" y="4780"/>
                  </a:lnTo>
                  <a:lnTo>
                    <a:pt x="6418" y="4780"/>
                  </a:lnTo>
                  <a:lnTo>
                    <a:pt x="6418" y="4245"/>
                  </a:lnTo>
                  <a:lnTo>
                    <a:pt x="7268" y="5054"/>
                  </a:lnTo>
                  <a:lnTo>
                    <a:pt x="6413" y="5808"/>
                  </a:lnTo>
                  <a:lnTo>
                    <a:pt x="6403" y="5294"/>
                  </a:lnTo>
                  <a:lnTo>
                    <a:pt x="5095" y="5278"/>
                  </a:lnTo>
                  <a:lnTo>
                    <a:pt x="4404" y="4521"/>
                  </a:lnTo>
                  <a:lnTo>
                    <a:pt x="4363" y="4540"/>
                  </a:lnTo>
                  <a:lnTo>
                    <a:pt x="4321" y="4558"/>
                  </a:lnTo>
                  <a:lnTo>
                    <a:pt x="4278" y="4575"/>
                  </a:lnTo>
                  <a:lnTo>
                    <a:pt x="4236" y="4591"/>
                  </a:lnTo>
                  <a:lnTo>
                    <a:pt x="4192" y="4606"/>
                  </a:lnTo>
                  <a:lnTo>
                    <a:pt x="4149" y="4621"/>
                  </a:lnTo>
                  <a:lnTo>
                    <a:pt x="4104" y="4633"/>
                  </a:lnTo>
                  <a:lnTo>
                    <a:pt x="4060" y="4644"/>
                  </a:lnTo>
                  <a:lnTo>
                    <a:pt x="4014" y="4654"/>
                  </a:lnTo>
                  <a:lnTo>
                    <a:pt x="3967" y="4663"/>
                  </a:lnTo>
                  <a:lnTo>
                    <a:pt x="3922" y="4670"/>
                  </a:lnTo>
                  <a:lnTo>
                    <a:pt x="3875" y="4676"/>
                  </a:lnTo>
                  <a:lnTo>
                    <a:pt x="3829" y="4681"/>
                  </a:lnTo>
                  <a:lnTo>
                    <a:pt x="3781" y="4684"/>
                  </a:lnTo>
                  <a:lnTo>
                    <a:pt x="3734" y="4686"/>
                  </a:lnTo>
                  <a:lnTo>
                    <a:pt x="3686" y="4687"/>
                  </a:lnTo>
                  <a:lnTo>
                    <a:pt x="3632" y="4686"/>
                  </a:lnTo>
                  <a:lnTo>
                    <a:pt x="3580" y="4684"/>
                  </a:lnTo>
                  <a:lnTo>
                    <a:pt x="3527" y="4680"/>
                  </a:lnTo>
                  <a:lnTo>
                    <a:pt x="3475" y="4674"/>
                  </a:lnTo>
                  <a:lnTo>
                    <a:pt x="3424" y="4666"/>
                  </a:lnTo>
                  <a:lnTo>
                    <a:pt x="3373" y="4657"/>
                  </a:lnTo>
                  <a:lnTo>
                    <a:pt x="3322" y="4647"/>
                  </a:lnTo>
                  <a:lnTo>
                    <a:pt x="3273" y="4635"/>
                  </a:lnTo>
                  <a:lnTo>
                    <a:pt x="3223" y="4621"/>
                  </a:lnTo>
                  <a:lnTo>
                    <a:pt x="3175" y="4605"/>
                  </a:lnTo>
                  <a:lnTo>
                    <a:pt x="3127" y="4589"/>
                  </a:lnTo>
                  <a:lnTo>
                    <a:pt x="3079" y="4571"/>
                  </a:lnTo>
                  <a:lnTo>
                    <a:pt x="3033" y="4551"/>
                  </a:lnTo>
                  <a:lnTo>
                    <a:pt x="2986" y="4530"/>
                  </a:lnTo>
                  <a:lnTo>
                    <a:pt x="2941" y="4507"/>
                  </a:lnTo>
                  <a:lnTo>
                    <a:pt x="2896" y="4484"/>
                  </a:lnTo>
                  <a:close/>
                  <a:moveTo>
                    <a:pt x="3686" y="1721"/>
                  </a:moveTo>
                  <a:lnTo>
                    <a:pt x="3744" y="1723"/>
                  </a:lnTo>
                  <a:lnTo>
                    <a:pt x="3800" y="1727"/>
                  </a:lnTo>
                  <a:lnTo>
                    <a:pt x="3857" y="1735"/>
                  </a:lnTo>
                  <a:lnTo>
                    <a:pt x="3913" y="1745"/>
                  </a:lnTo>
                  <a:lnTo>
                    <a:pt x="3967" y="1758"/>
                  </a:lnTo>
                  <a:lnTo>
                    <a:pt x="4021" y="1774"/>
                  </a:lnTo>
                  <a:lnTo>
                    <a:pt x="4074" y="1794"/>
                  </a:lnTo>
                  <a:lnTo>
                    <a:pt x="4125" y="1815"/>
                  </a:lnTo>
                  <a:lnTo>
                    <a:pt x="4175" y="1838"/>
                  </a:lnTo>
                  <a:lnTo>
                    <a:pt x="4224" y="1864"/>
                  </a:lnTo>
                  <a:lnTo>
                    <a:pt x="4271" y="1893"/>
                  </a:lnTo>
                  <a:lnTo>
                    <a:pt x="4317" y="1924"/>
                  </a:lnTo>
                  <a:lnTo>
                    <a:pt x="4361" y="1956"/>
                  </a:lnTo>
                  <a:lnTo>
                    <a:pt x="4404" y="1992"/>
                  </a:lnTo>
                  <a:lnTo>
                    <a:pt x="4445" y="2029"/>
                  </a:lnTo>
                  <a:lnTo>
                    <a:pt x="4485" y="2068"/>
                  </a:lnTo>
                  <a:lnTo>
                    <a:pt x="4522" y="2110"/>
                  </a:lnTo>
                  <a:lnTo>
                    <a:pt x="4558" y="2152"/>
                  </a:lnTo>
                  <a:lnTo>
                    <a:pt x="4591" y="2197"/>
                  </a:lnTo>
                  <a:lnTo>
                    <a:pt x="4623" y="2243"/>
                  </a:lnTo>
                  <a:lnTo>
                    <a:pt x="4652" y="2292"/>
                  </a:lnTo>
                  <a:lnTo>
                    <a:pt x="4679" y="2341"/>
                  </a:lnTo>
                  <a:lnTo>
                    <a:pt x="4705" y="2392"/>
                  </a:lnTo>
                  <a:lnTo>
                    <a:pt x="4728" y="2444"/>
                  </a:lnTo>
                  <a:lnTo>
                    <a:pt x="4748" y="2498"/>
                  </a:lnTo>
                  <a:lnTo>
                    <a:pt x="4765" y="2554"/>
                  </a:lnTo>
                  <a:lnTo>
                    <a:pt x="4781" y="2609"/>
                  </a:lnTo>
                  <a:lnTo>
                    <a:pt x="4794" y="2667"/>
                  </a:lnTo>
                  <a:lnTo>
                    <a:pt x="4804" y="2724"/>
                  </a:lnTo>
                  <a:lnTo>
                    <a:pt x="4811" y="2784"/>
                  </a:lnTo>
                  <a:lnTo>
                    <a:pt x="4815" y="2844"/>
                  </a:lnTo>
                  <a:lnTo>
                    <a:pt x="4817" y="2904"/>
                  </a:lnTo>
                  <a:lnTo>
                    <a:pt x="4815" y="2965"/>
                  </a:lnTo>
                  <a:lnTo>
                    <a:pt x="4811" y="3025"/>
                  </a:lnTo>
                  <a:lnTo>
                    <a:pt x="4804" y="3084"/>
                  </a:lnTo>
                  <a:lnTo>
                    <a:pt x="4794" y="3143"/>
                  </a:lnTo>
                  <a:lnTo>
                    <a:pt x="4781" y="3200"/>
                  </a:lnTo>
                  <a:lnTo>
                    <a:pt x="4765" y="3256"/>
                  </a:lnTo>
                  <a:lnTo>
                    <a:pt x="4748" y="3311"/>
                  </a:lnTo>
                  <a:lnTo>
                    <a:pt x="4728" y="3364"/>
                  </a:lnTo>
                  <a:lnTo>
                    <a:pt x="4705" y="3417"/>
                  </a:lnTo>
                  <a:lnTo>
                    <a:pt x="4679" y="3467"/>
                  </a:lnTo>
                  <a:lnTo>
                    <a:pt x="4652" y="3517"/>
                  </a:lnTo>
                  <a:lnTo>
                    <a:pt x="4623" y="3565"/>
                  </a:lnTo>
                  <a:lnTo>
                    <a:pt x="4591" y="3612"/>
                  </a:lnTo>
                  <a:lnTo>
                    <a:pt x="4558" y="3656"/>
                  </a:lnTo>
                  <a:lnTo>
                    <a:pt x="4522" y="3700"/>
                  </a:lnTo>
                  <a:lnTo>
                    <a:pt x="4485" y="3740"/>
                  </a:lnTo>
                  <a:lnTo>
                    <a:pt x="4445" y="3780"/>
                  </a:lnTo>
                  <a:lnTo>
                    <a:pt x="4404" y="3817"/>
                  </a:lnTo>
                  <a:lnTo>
                    <a:pt x="4361" y="3852"/>
                  </a:lnTo>
                  <a:lnTo>
                    <a:pt x="4317" y="3885"/>
                  </a:lnTo>
                  <a:lnTo>
                    <a:pt x="4271" y="3916"/>
                  </a:lnTo>
                  <a:lnTo>
                    <a:pt x="4224" y="3944"/>
                  </a:lnTo>
                  <a:lnTo>
                    <a:pt x="4175" y="3971"/>
                  </a:lnTo>
                  <a:lnTo>
                    <a:pt x="4125" y="3994"/>
                  </a:lnTo>
                  <a:lnTo>
                    <a:pt x="4074" y="4016"/>
                  </a:lnTo>
                  <a:lnTo>
                    <a:pt x="4021" y="4034"/>
                  </a:lnTo>
                  <a:lnTo>
                    <a:pt x="3967" y="4051"/>
                  </a:lnTo>
                  <a:lnTo>
                    <a:pt x="3913" y="4064"/>
                  </a:lnTo>
                  <a:lnTo>
                    <a:pt x="3857" y="4074"/>
                  </a:lnTo>
                  <a:lnTo>
                    <a:pt x="3800" y="4082"/>
                  </a:lnTo>
                  <a:lnTo>
                    <a:pt x="3744" y="4086"/>
                  </a:lnTo>
                  <a:lnTo>
                    <a:pt x="3686" y="4088"/>
                  </a:lnTo>
                  <a:lnTo>
                    <a:pt x="3627" y="4086"/>
                  </a:lnTo>
                  <a:lnTo>
                    <a:pt x="3569" y="4082"/>
                  </a:lnTo>
                  <a:lnTo>
                    <a:pt x="3514" y="4074"/>
                  </a:lnTo>
                  <a:lnTo>
                    <a:pt x="3458" y="4064"/>
                  </a:lnTo>
                  <a:lnTo>
                    <a:pt x="3403" y="4051"/>
                  </a:lnTo>
                  <a:lnTo>
                    <a:pt x="3350" y="4034"/>
                  </a:lnTo>
                  <a:lnTo>
                    <a:pt x="3297" y="4016"/>
                  </a:lnTo>
                  <a:lnTo>
                    <a:pt x="3245" y="3994"/>
                  </a:lnTo>
                  <a:lnTo>
                    <a:pt x="3196" y="3971"/>
                  </a:lnTo>
                  <a:lnTo>
                    <a:pt x="3147" y="3944"/>
                  </a:lnTo>
                  <a:lnTo>
                    <a:pt x="3100" y="3916"/>
                  </a:lnTo>
                  <a:lnTo>
                    <a:pt x="3053" y="3885"/>
                  </a:lnTo>
                  <a:lnTo>
                    <a:pt x="3009" y="3852"/>
                  </a:lnTo>
                  <a:lnTo>
                    <a:pt x="2966" y="3817"/>
                  </a:lnTo>
                  <a:lnTo>
                    <a:pt x="2925" y="3780"/>
                  </a:lnTo>
                  <a:lnTo>
                    <a:pt x="2886" y="3740"/>
                  </a:lnTo>
                  <a:lnTo>
                    <a:pt x="2848" y="3700"/>
                  </a:lnTo>
                  <a:lnTo>
                    <a:pt x="2813" y="3656"/>
                  </a:lnTo>
                  <a:lnTo>
                    <a:pt x="2780" y="3612"/>
                  </a:lnTo>
                  <a:lnTo>
                    <a:pt x="2747" y="3565"/>
                  </a:lnTo>
                  <a:lnTo>
                    <a:pt x="2718" y="3517"/>
                  </a:lnTo>
                  <a:lnTo>
                    <a:pt x="2691" y="3467"/>
                  </a:lnTo>
                  <a:lnTo>
                    <a:pt x="2666" y="3417"/>
                  </a:lnTo>
                  <a:lnTo>
                    <a:pt x="2643" y="3364"/>
                  </a:lnTo>
                  <a:lnTo>
                    <a:pt x="2623" y="3311"/>
                  </a:lnTo>
                  <a:lnTo>
                    <a:pt x="2605" y="3256"/>
                  </a:lnTo>
                  <a:lnTo>
                    <a:pt x="2589" y="3200"/>
                  </a:lnTo>
                  <a:lnTo>
                    <a:pt x="2577" y="3143"/>
                  </a:lnTo>
                  <a:lnTo>
                    <a:pt x="2567" y="3084"/>
                  </a:lnTo>
                  <a:lnTo>
                    <a:pt x="2560" y="3025"/>
                  </a:lnTo>
                  <a:lnTo>
                    <a:pt x="2556" y="2965"/>
                  </a:lnTo>
                  <a:lnTo>
                    <a:pt x="2554" y="2904"/>
                  </a:lnTo>
                  <a:lnTo>
                    <a:pt x="2556" y="2844"/>
                  </a:lnTo>
                  <a:lnTo>
                    <a:pt x="2560" y="2784"/>
                  </a:lnTo>
                  <a:lnTo>
                    <a:pt x="2567" y="2724"/>
                  </a:lnTo>
                  <a:lnTo>
                    <a:pt x="2577" y="2667"/>
                  </a:lnTo>
                  <a:lnTo>
                    <a:pt x="2589" y="2609"/>
                  </a:lnTo>
                  <a:lnTo>
                    <a:pt x="2605" y="2554"/>
                  </a:lnTo>
                  <a:lnTo>
                    <a:pt x="2623" y="2498"/>
                  </a:lnTo>
                  <a:lnTo>
                    <a:pt x="2643" y="2444"/>
                  </a:lnTo>
                  <a:lnTo>
                    <a:pt x="2666" y="2392"/>
                  </a:lnTo>
                  <a:lnTo>
                    <a:pt x="2691" y="2341"/>
                  </a:lnTo>
                  <a:lnTo>
                    <a:pt x="2718" y="2292"/>
                  </a:lnTo>
                  <a:lnTo>
                    <a:pt x="2747" y="2243"/>
                  </a:lnTo>
                  <a:lnTo>
                    <a:pt x="2780" y="2197"/>
                  </a:lnTo>
                  <a:lnTo>
                    <a:pt x="2813" y="2152"/>
                  </a:lnTo>
                  <a:lnTo>
                    <a:pt x="2848" y="2110"/>
                  </a:lnTo>
                  <a:lnTo>
                    <a:pt x="2886" y="2068"/>
                  </a:lnTo>
                  <a:lnTo>
                    <a:pt x="2925" y="2029"/>
                  </a:lnTo>
                  <a:lnTo>
                    <a:pt x="2966" y="1992"/>
                  </a:lnTo>
                  <a:lnTo>
                    <a:pt x="3009" y="1956"/>
                  </a:lnTo>
                  <a:lnTo>
                    <a:pt x="3053" y="1924"/>
                  </a:lnTo>
                  <a:lnTo>
                    <a:pt x="3100" y="1893"/>
                  </a:lnTo>
                  <a:lnTo>
                    <a:pt x="3147" y="1864"/>
                  </a:lnTo>
                  <a:lnTo>
                    <a:pt x="3196" y="1838"/>
                  </a:lnTo>
                  <a:lnTo>
                    <a:pt x="3245" y="1815"/>
                  </a:lnTo>
                  <a:lnTo>
                    <a:pt x="3297" y="1794"/>
                  </a:lnTo>
                  <a:lnTo>
                    <a:pt x="3350" y="1774"/>
                  </a:lnTo>
                  <a:lnTo>
                    <a:pt x="3403" y="1758"/>
                  </a:lnTo>
                  <a:lnTo>
                    <a:pt x="3458" y="1745"/>
                  </a:lnTo>
                  <a:lnTo>
                    <a:pt x="3514" y="1735"/>
                  </a:lnTo>
                  <a:lnTo>
                    <a:pt x="3569" y="1727"/>
                  </a:lnTo>
                  <a:lnTo>
                    <a:pt x="3627" y="1723"/>
                  </a:lnTo>
                  <a:lnTo>
                    <a:pt x="3686" y="17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634" name="Group 99">
            <a:extLst>
              <a:ext uri="{FF2B5EF4-FFF2-40B4-BE49-F238E27FC236}">
                <a16:creationId xmlns:a16="http://schemas.microsoft.com/office/drawing/2014/main" id="{848AB948-C28B-6A30-6A9F-D1024249E3D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640138"/>
            <a:ext cx="441325" cy="260350"/>
            <a:chOff x="1014" y="379"/>
            <a:chExt cx="537" cy="383"/>
          </a:xfrm>
        </p:grpSpPr>
        <p:sp>
          <p:nvSpPr>
            <p:cNvPr id="24644" name="Freeform 100">
              <a:extLst>
                <a:ext uri="{FF2B5EF4-FFF2-40B4-BE49-F238E27FC236}">
                  <a16:creationId xmlns:a16="http://schemas.microsoft.com/office/drawing/2014/main" id="{BD938975-B6F8-A7C0-D430-0CE5165BF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379"/>
              <a:ext cx="537" cy="383"/>
            </a:xfrm>
            <a:custGeom>
              <a:avLst/>
              <a:gdLst>
                <a:gd name="T0" fmla="*/ 0 w 3224"/>
                <a:gd name="T1" fmla="*/ 0 h 2299"/>
                <a:gd name="T2" fmla="*/ 0 w 3224"/>
                <a:gd name="T3" fmla="*/ 0 h 2299"/>
                <a:gd name="T4" fmla="*/ 0 w 3224"/>
                <a:gd name="T5" fmla="*/ 0 h 2299"/>
                <a:gd name="T6" fmla="*/ 0 w 3224"/>
                <a:gd name="T7" fmla="*/ 0 h 2299"/>
                <a:gd name="T8" fmla="*/ 0 w 3224"/>
                <a:gd name="T9" fmla="*/ 0 h 2299"/>
                <a:gd name="T10" fmla="*/ 0 w 3224"/>
                <a:gd name="T11" fmla="*/ 0 h 2299"/>
                <a:gd name="T12" fmla="*/ 0 w 3224"/>
                <a:gd name="T13" fmla="*/ 0 h 2299"/>
                <a:gd name="T14" fmla="*/ 0 w 3224"/>
                <a:gd name="T15" fmla="*/ 0 h 2299"/>
                <a:gd name="T16" fmla="*/ 0 w 3224"/>
                <a:gd name="T17" fmla="*/ 0 h 2299"/>
                <a:gd name="T18" fmla="*/ 0 w 3224"/>
                <a:gd name="T19" fmla="*/ 0 h 2299"/>
                <a:gd name="T20" fmla="*/ 0 w 3224"/>
                <a:gd name="T21" fmla="*/ 0 h 2299"/>
                <a:gd name="T22" fmla="*/ 0 w 3224"/>
                <a:gd name="T23" fmla="*/ 0 h 2299"/>
                <a:gd name="T24" fmla="*/ 0 w 3224"/>
                <a:gd name="T25" fmla="*/ 0 h 2299"/>
                <a:gd name="T26" fmla="*/ 0 w 3224"/>
                <a:gd name="T27" fmla="*/ 0 h 2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24"/>
                <a:gd name="T43" fmla="*/ 0 h 2299"/>
                <a:gd name="T44" fmla="*/ 3224 w 3224"/>
                <a:gd name="T45" fmla="*/ 2299 h 229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24" h="2299">
                  <a:moveTo>
                    <a:pt x="0" y="736"/>
                  </a:moveTo>
                  <a:lnTo>
                    <a:pt x="0" y="2299"/>
                  </a:lnTo>
                  <a:lnTo>
                    <a:pt x="2375" y="2299"/>
                  </a:lnTo>
                  <a:lnTo>
                    <a:pt x="3224" y="1322"/>
                  </a:lnTo>
                  <a:lnTo>
                    <a:pt x="3224" y="13"/>
                  </a:lnTo>
                  <a:lnTo>
                    <a:pt x="827" y="0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83A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5" name="Freeform 101">
              <a:extLst>
                <a:ext uri="{FF2B5EF4-FFF2-40B4-BE49-F238E27FC236}">
                  <a16:creationId xmlns:a16="http://schemas.microsoft.com/office/drawing/2014/main" id="{ACBFDF90-83DB-9394-8C0D-83B0EAB19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502"/>
              <a:ext cx="396" cy="260"/>
            </a:xfrm>
            <a:custGeom>
              <a:avLst/>
              <a:gdLst>
                <a:gd name="T0" fmla="*/ 0 w 2375"/>
                <a:gd name="T1" fmla="*/ 0 h 1563"/>
                <a:gd name="T2" fmla="*/ 0 w 2375"/>
                <a:gd name="T3" fmla="*/ 0 h 1563"/>
                <a:gd name="T4" fmla="*/ 0 w 2375"/>
                <a:gd name="T5" fmla="*/ 0 h 1563"/>
                <a:gd name="T6" fmla="*/ 0 w 2375"/>
                <a:gd name="T7" fmla="*/ 0 h 1563"/>
                <a:gd name="T8" fmla="*/ 0 w 2375"/>
                <a:gd name="T9" fmla="*/ 0 h 1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75"/>
                <a:gd name="T16" fmla="*/ 0 h 1563"/>
                <a:gd name="T17" fmla="*/ 2375 w 2375"/>
                <a:gd name="T18" fmla="*/ 1563 h 1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75" h="1563">
                  <a:moveTo>
                    <a:pt x="0" y="0"/>
                  </a:moveTo>
                  <a:lnTo>
                    <a:pt x="0" y="1563"/>
                  </a:lnTo>
                  <a:lnTo>
                    <a:pt x="2375" y="1563"/>
                  </a:lnTo>
                  <a:lnTo>
                    <a:pt x="237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6" name="Freeform 102">
              <a:extLst>
                <a:ext uri="{FF2B5EF4-FFF2-40B4-BE49-F238E27FC236}">
                  <a16:creationId xmlns:a16="http://schemas.microsoft.com/office/drawing/2014/main" id="{C0A3D1B8-8D64-0032-3C3E-644E1C453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379"/>
              <a:ext cx="537" cy="123"/>
            </a:xfrm>
            <a:custGeom>
              <a:avLst/>
              <a:gdLst>
                <a:gd name="T0" fmla="*/ 0 w 3224"/>
                <a:gd name="T1" fmla="*/ 0 h 738"/>
                <a:gd name="T2" fmla="*/ 0 w 3224"/>
                <a:gd name="T3" fmla="*/ 0 h 738"/>
                <a:gd name="T4" fmla="*/ 0 w 3224"/>
                <a:gd name="T5" fmla="*/ 0 h 738"/>
                <a:gd name="T6" fmla="*/ 0 w 3224"/>
                <a:gd name="T7" fmla="*/ 0 h 738"/>
                <a:gd name="T8" fmla="*/ 0 w 3224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24"/>
                <a:gd name="T16" fmla="*/ 0 h 738"/>
                <a:gd name="T17" fmla="*/ 3224 w 3224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24" h="738">
                  <a:moveTo>
                    <a:pt x="0" y="736"/>
                  </a:moveTo>
                  <a:lnTo>
                    <a:pt x="827" y="0"/>
                  </a:lnTo>
                  <a:lnTo>
                    <a:pt x="3224" y="13"/>
                  </a:lnTo>
                  <a:lnTo>
                    <a:pt x="2375" y="738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4D7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7" name="Freeform 103">
              <a:extLst>
                <a:ext uri="{FF2B5EF4-FFF2-40B4-BE49-F238E27FC236}">
                  <a16:creationId xmlns:a16="http://schemas.microsoft.com/office/drawing/2014/main" id="{847313A1-7EBE-3A54-C937-66DA7BE47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381"/>
              <a:ext cx="141" cy="381"/>
            </a:xfrm>
            <a:custGeom>
              <a:avLst/>
              <a:gdLst>
                <a:gd name="T0" fmla="*/ 0 w 849"/>
                <a:gd name="T1" fmla="*/ 0 h 2286"/>
                <a:gd name="T2" fmla="*/ 0 w 849"/>
                <a:gd name="T3" fmla="*/ 0 h 2286"/>
                <a:gd name="T4" fmla="*/ 0 w 849"/>
                <a:gd name="T5" fmla="*/ 0 h 2286"/>
                <a:gd name="T6" fmla="*/ 0 w 849"/>
                <a:gd name="T7" fmla="*/ 0 h 2286"/>
                <a:gd name="T8" fmla="*/ 0 w 849"/>
                <a:gd name="T9" fmla="*/ 0 h 2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9"/>
                <a:gd name="T16" fmla="*/ 0 h 2286"/>
                <a:gd name="T17" fmla="*/ 849 w 849"/>
                <a:gd name="T18" fmla="*/ 2286 h 22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9" h="2286">
                  <a:moveTo>
                    <a:pt x="0" y="725"/>
                  </a:moveTo>
                  <a:lnTo>
                    <a:pt x="849" y="0"/>
                  </a:lnTo>
                  <a:lnTo>
                    <a:pt x="849" y="1309"/>
                  </a:lnTo>
                  <a:lnTo>
                    <a:pt x="0" y="2286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004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8" name="Freeform 104">
              <a:extLst>
                <a:ext uri="{FF2B5EF4-FFF2-40B4-BE49-F238E27FC236}">
                  <a16:creationId xmlns:a16="http://schemas.microsoft.com/office/drawing/2014/main" id="{653E19A0-7D84-028F-B795-9407B4C92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" y="396"/>
              <a:ext cx="272" cy="87"/>
            </a:xfrm>
            <a:custGeom>
              <a:avLst/>
              <a:gdLst>
                <a:gd name="T0" fmla="*/ 0 w 1632"/>
                <a:gd name="T1" fmla="*/ 0 h 523"/>
                <a:gd name="T2" fmla="*/ 0 w 1632"/>
                <a:gd name="T3" fmla="*/ 0 h 523"/>
                <a:gd name="T4" fmla="*/ 0 w 1632"/>
                <a:gd name="T5" fmla="*/ 0 h 523"/>
                <a:gd name="T6" fmla="*/ 0 w 1632"/>
                <a:gd name="T7" fmla="*/ 0 h 523"/>
                <a:gd name="T8" fmla="*/ 0 w 1632"/>
                <a:gd name="T9" fmla="*/ 0 h 523"/>
                <a:gd name="T10" fmla="*/ 0 w 1632"/>
                <a:gd name="T11" fmla="*/ 0 h 523"/>
                <a:gd name="T12" fmla="*/ 0 w 1632"/>
                <a:gd name="T13" fmla="*/ 0 h 523"/>
                <a:gd name="T14" fmla="*/ 0 w 1632"/>
                <a:gd name="T15" fmla="*/ 0 h 523"/>
                <a:gd name="T16" fmla="*/ 0 w 1632"/>
                <a:gd name="T17" fmla="*/ 0 h 523"/>
                <a:gd name="T18" fmla="*/ 0 w 1632"/>
                <a:gd name="T19" fmla="*/ 0 h 523"/>
                <a:gd name="T20" fmla="*/ 0 w 1632"/>
                <a:gd name="T21" fmla="*/ 0 h 523"/>
                <a:gd name="T22" fmla="*/ 0 w 1632"/>
                <a:gd name="T23" fmla="*/ 0 h 523"/>
                <a:gd name="T24" fmla="*/ 0 w 1632"/>
                <a:gd name="T25" fmla="*/ 0 h 523"/>
                <a:gd name="T26" fmla="*/ 0 w 1632"/>
                <a:gd name="T27" fmla="*/ 0 h 523"/>
                <a:gd name="T28" fmla="*/ 0 w 1632"/>
                <a:gd name="T29" fmla="*/ 0 h 5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32"/>
                <a:gd name="T46" fmla="*/ 0 h 523"/>
                <a:gd name="T47" fmla="*/ 1632 w 1632"/>
                <a:gd name="T48" fmla="*/ 523 h 5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32" h="523">
                  <a:moveTo>
                    <a:pt x="547" y="0"/>
                  </a:moveTo>
                  <a:lnTo>
                    <a:pt x="1632" y="0"/>
                  </a:lnTo>
                  <a:lnTo>
                    <a:pt x="931" y="262"/>
                  </a:lnTo>
                  <a:lnTo>
                    <a:pt x="1084" y="523"/>
                  </a:lnTo>
                  <a:lnTo>
                    <a:pt x="0" y="523"/>
                  </a:lnTo>
                  <a:lnTo>
                    <a:pt x="737" y="262"/>
                  </a:lnTo>
                  <a:lnTo>
                    <a:pt x="547" y="0"/>
                  </a:lnTo>
                  <a:close/>
                  <a:moveTo>
                    <a:pt x="356" y="451"/>
                  </a:moveTo>
                  <a:lnTo>
                    <a:pt x="883" y="451"/>
                  </a:lnTo>
                  <a:lnTo>
                    <a:pt x="778" y="311"/>
                  </a:lnTo>
                  <a:lnTo>
                    <a:pt x="356" y="451"/>
                  </a:lnTo>
                  <a:close/>
                  <a:moveTo>
                    <a:pt x="753" y="72"/>
                  </a:moveTo>
                  <a:lnTo>
                    <a:pt x="1280" y="72"/>
                  </a:lnTo>
                  <a:lnTo>
                    <a:pt x="881" y="212"/>
                  </a:lnTo>
                  <a:lnTo>
                    <a:pt x="753" y="7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9" name="Freeform 105">
              <a:extLst>
                <a:ext uri="{FF2B5EF4-FFF2-40B4-BE49-F238E27FC236}">
                  <a16:creationId xmlns:a16="http://schemas.microsoft.com/office/drawing/2014/main" id="{B3CBE1A2-4E4B-AAE3-DB14-7CE713DD0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" y="395"/>
              <a:ext cx="272" cy="88"/>
            </a:xfrm>
            <a:custGeom>
              <a:avLst/>
              <a:gdLst>
                <a:gd name="T0" fmla="*/ 0 w 1631"/>
                <a:gd name="T1" fmla="*/ 0 h 523"/>
                <a:gd name="T2" fmla="*/ 0 w 1631"/>
                <a:gd name="T3" fmla="*/ 0 h 523"/>
                <a:gd name="T4" fmla="*/ 0 w 1631"/>
                <a:gd name="T5" fmla="*/ 0 h 523"/>
                <a:gd name="T6" fmla="*/ 0 w 1631"/>
                <a:gd name="T7" fmla="*/ 0 h 523"/>
                <a:gd name="T8" fmla="*/ 0 w 1631"/>
                <a:gd name="T9" fmla="*/ 0 h 523"/>
                <a:gd name="T10" fmla="*/ 0 w 1631"/>
                <a:gd name="T11" fmla="*/ 0 h 523"/>
                <a:gd name="T12" fmla="*/ 0 w 1631"/>
                <a:gd name="T13" fmla="*/ 0 h 523"/>
                <a:gd name="T14" fmla="*/ 0 w 1631"/>
                <a:gd name="T15" fmla="*/ 0 h 523"/>
                <a:gd name="T16" fmla="*/ 0 w 1631"/>
                <a:gd name="T17" fmla="*/ 0 h 523"/>
                <a:gd name="T18" fmla="*/ 0 w 1631"/>
                <a:gd name="T19" fmla="*/ 0 h 523"/>
                <a:gd name="T20" fmla="*/ 0 w 1631"/>
                <a:gd name="T21" fmla="*/ 0 h 523"/>
                <a:gd name="T22" fmla="*/ 0 w 1631"/>
                <a:gd name="T23" fmla="*/ 0 h 523"/>
                <a:gd name="T24" fmla="*/ 0 w 1631"/>
                <a:gd name="T25" fmla="*/ 0 h 523"/>
                <a:gd name="T26" fmla="*/ 0 w 1631"/>
                <a:gd name="T27" fmla="*/ 0 h 523"/>
                <a:gd name="T28" fmla="*/ 0 w 1631"/>
                <a:gd name="T29" fmla="*/ 0 h 5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31"/>
                <a:gd name="T46" fmla="*/ 0 h 523"/>
                <a:gd name="T47" fmla="*/ 1631 w 1631"/>
                <a:gd name="T48" fmla="*/ 523 h 5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31" h="523">
                  <a:moveTo>
                    <a:pt x="547" y="0"/>
                  </a:moveTo>
                  <a:lnTo>
                    <a:pt x="1631" y="0"/>
                  </a:lnTo>
                  <a:lnTo>
                    <a:pt x="931" y="261"/>
                  </a:lnTo>
                  <a:lnTo>
                    <a:pt x="1084" y="523"/>
                  </a:lnTo>
                  <a:lnTo>
                    <a:pt x="0" y="523"/>
                  </a:lnTo>
                  <a:lnTo>
                    <a:pt x="737" y="261"/>
                  </a:lnTo>
                  <a:lnTo>
                    <a:pt x="547" y="0"/>
                  </a:lnTo>
                  <a:close/>
                  <a:moveTo>
                    <a:pt x="356" y="451"/>
                  </a:moveTo>
                  <a:lnTo>
                    <a:pt x="883" y="451"/>
                  </a:lnTo>
                  <a:lnTo>
                    <a:pt x="777" y="311"/>
                  </a:lnTo>
                  <a:lnTo>
                    <a:pt x="356" y="451"/>
                  </a:lnTo>
                  <a:close/>
                  <a:moveTo>
                    <a:pt x="753" y="72"/>
                  </a:moveTo>
                  <a:lnTo>
                    <a:pt x="1280" y="72"/>
                  </a:lnTo>
                  <a:lnTo>
                    <a:pt x="880" y="212"/>
                  </a:lnTo>
                  <a:lnTo>
                    <a:pt x="7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0" name="Freeform 106">
              <a:extLst>
                <a:ext uri="{FF2B5EF4-FFF2-40B4-BE49-F238E27FC236}">
                  <a16:creationId xmlns:a16="http://schemas.microsoft.com/office/drawing/2014/main" id="{24C86FB9-31AC-511A-7130-5EA4FB777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544"/>
              <a:ext cx="137" cy="179"/>
            </a:xfrm>
            <a:custGeom>
              <a:avLst/>
              <a:gdLst>
                <a:gd name="T0" fmla="*/ 0 w 822"/>
                <a:gd name="T1" fmla="*/ 0 h 1071"/>
                <a:gd name="T2" fmla="*/ 0 w 822"/>
                <a:gd name="T3" fmla="*/ 0 h 1071"/>
                <a:gd name="T4" fmla="*/ 0 w 822"/>
                <a:gd name="T5" fmla="*/ 0 h 1071"/>
                <a:gd name="T6" fmla="*/ 0 w 822"/>
                <a:gd name="T7" fmla="*/ 0 h 1071"/>
                <a:gd name="T8" fmla="*/ 0 w 822"/>
                <a:gd name="T9" fmla="*/ 0 h 1071"/>
                <a:gd name="T10" fmla="*/ 0 w 822"/>
                <a:gd name="T11" fmla="*/ 0 h 1071"/>
                <a:gd name="T12" fmla="*/ 0 w 822"/>
                <a:gd name="T13" fmla="*/ 0 h 1071"/>
                <a:gd name="T14" fmla="*/ 0 w 822"/>
                <a:gd name="T15" fmla="*/ 0 h 1071"/>
                <a:gd name="T16" fmla="*/ 0 w 822"/>
                <a:gd name="T17" fmla="*/ 0 h 1071"/>
                <a:gd name="T18" fmla="*/ 0 w 822"/>
                <a:gd name="T19" fmla="*/ 0 h 1071"/>
                <a:gd name="T20" fmla="*/ 0 w 822"/>
                <a:gd name="T21" fmla="*/ 0 h 1071"/>
                <a:gd name="T22" fmla="*/ 0 w 822"/>
                <a:gd name="T23" fmla="*/ 0 h 1071"/>
                <a:gd name="T24" fmla="*/ 0 w 822"/>
                <a:gd name="T25" fmla="*/ 0 h 1071"/>
                <a:gd name="T26" fmla="*/ 0 w 822"/>
                <a:gd name="T27" fmla="*/ 0 h 1071"/>
                <a:gd name="T28" fmla="*/ 0 w 822"/>
                <a:gd name="T29" fmla="*/ 0 h 1071"/>
                <a:gd name="T30" fmla="*/ 0 w 822"/>
                <a:gd name="T31" fmla="*/ 0 h 1071"/>
                <a:gd name="T32" fmla="*/ 0 w 822"/>
                <a:gd name="T33" fmla="*/ 0 h 1071"/>
                <a:gd name="T34" fmla="*/ 0 w 822"/>
                <a:gd name="T35" fmla="*/ 0 h 1071"/>
                <a:gd name="T36" fmla="*/ 0 w 822"/>
                <a:gd name="T37" fmla="*/ 0 h 1071"/>
                <a:gd name="T38" fmla="*/ 0 w 822"/>
                <a:gd name="T39" fmla="*/ 0 h 1071"/>
                <a:gd name="T40" fmla="*/ 0 w 822"/>
                <a:gd name="T41" fmla="*/ 0 h 1071"/>
                <a:gd name="T42" fmla="*/ 0 w 822"/>
                <a:gd name="T43" fmla="*/ 0 h 1071"/>
                <a:gd name="T44" fmla="*/ 0 w 822"/>
                <a:gd name="T45" fmla="*/ 0 h 1071"/>
                <a:gd name="T46" fmla="*/ 0 w 822"/>
                <a:gd name="T47" fmla="*/ 0 h 1071"/>
                <a:gd name="T48" fmla="*/ 0 w 822"/>
                <a:gd name="T49" fmla="*/ 0 h 1071"/>
                <a:gd name="T50" fmla="*/ 0 w 822"/>
                <a:gd name="T51" fmla="*/ 0 h 1071"/>
                <a:gd name="T52" fmla="*/ 0 w 822"/>
                <a:gd name="T53" fmla="*/ 0 h 1071"/>
                <a:gd name="T54" fmla="*/ 0 w 822"/>
                <a:gd name="T55" fmla="*/ 0 h 1071"/>
                <a:gd name="T56" fmla="*/ 0 w 822"/>
                <a:gd name="T57" fmla="*/ 0 h 1071"/>
                <a:gd name="T58" fmla="*/ 0 w 822"/>
                <a:gd name="T59" fmla="*/ 0 h 1071"/>
                <a:gd name="T60" fmla="*/ 0 w 822"/>
                <a:gd name="T61" fmla="*/ 0 h 1071"/>
                <a:gd name="T62" fmla="*/ 0 w 822"/>
                <a:gd name="T63" fmla="*/ 0 h 1071"/>
                <a:gd name="T64" fmla="*/ 0 w 822"/>
                <a:gd name="T65" fmla="*/ 0 h 1071"/>
                <a:gd name="T66" fmla="*/ 0 w 822"/>
                <a:gd name="T67" fmla="*/ 0 h 1071"/>
                <a:gd name="T68" fmla="*/ 0 w 822"/>
                <a:gd name="T69" fmla="*/ 0 h 1071"/>
                <a:gd name="T70" fmla="*/ 0 w 822"/>
                <a:gd name="T71" fmla="*/ 0 h 1071"/>
                <a:gd name="T72" fmla="*/ 0 w 822"/>
                <a:gd name="T73" fmla="*/ 0 h 1071"/>
                <a:gd name="T74" fmla="*/ 0 w 822"/>
                <a:gd name="T75" fmla="*/ 0 h 1071"/>
                <a:gd name="T76" fmla="*/ 0 w 822"/>
                <a:gd name="T77" fmla="*/ 0 h 1071"/>
                <a:gd name="T78" fmla="*/ 0 w 822"/>
                <a:gd name="T79" fmla="*/ 0 h 1071"/>
                <a:gd name="T80" fmla="*/ 0 w 822"/>
                <a:gd name="T81" fmla="*/ 0 h 1071"/>
                <a:gd name="T82" fmla="*/ 0 w 822"/>
                <a:gd name="T83" fmla="*/ 0 h 1071"/>
                <a:gd name="T84" fmla="*/ 0 w 822"/>
                <a:gd name="T85" fmla="*/ 0 h 1071"/>
                <a:gd name="T86" fmla="*/ 0 w 822"/>
                <a:gd name="T87" fmla="*/ 0 h 1071"/>
                <a:gd name="T88" fmla="*/ 0 w 822"/>
                <a:gd name="T89" fmla="*/ 0 h 1071"/>
                <a:gd name="T90" fmla="*/ 0 w 822"/>
                <a:gd name="T91" fmla="*/ 0 h 1071"/>
                <a:gd name="T92" fmla="*/ 0 w 822"/>
                <a:gd name="T93" fmla="*/ 0 h 1071"/>
                <a:gd name="T94" fmla="*/ 0 w 822"/>
                <a:gd name="T95" fmla="*/ 0 h 1071"/>
                <a:gd name="T96" fmla="*/ 0 w 822"/>
                <a:gd name="T97" fmla="*/ 0 h 1071"/>
                <a:gd name="T98" fmla="*/ 0 w 822"/>
                <a:gd name="T99" fmla="*/ 0 h 1071"/>
                <a:gd name="T100" fmla="*/ 0 w 822"/>
                <a:gd name="T101" fmla="*/ 0 h 1071"/>
                <a:gd name="T102" fmla="*/ 0 w 822"/>
                <a:gd name="T103" fmla="*/ 0 h 1071"/>
                <a:gd name="T104" fmla="*/ 0 w 822"/>
                <a:gd name="T105" fmla="*/ 0 h 1071"/>
                <a:gd name="T106" fmla="*/ 0 w 822"/>
                <a:gd name="T107" fmla="*/ 0 h 1071"/>
                <a:gd name="T108" fmla="*/ 0 w 822"/>
                <a:gd name="T109" fmla="*/ 0 h 107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22"/>
                <a:gd name="T166" fmla="*/ 0 h 1071"/>
                <a:gd name="T167" fmla="*/ 822 w 822"/>
                <a:gd name="T168" fmla="*/ 1071 h 107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22" h="1071">
                  <a:moveTo>
                    <a:pt x="0" y="721"/>
                  </a:moveTo>
                  <a:lnTo>
                    <a:pt x="129" y="709"/>
                  </a:lnTo>
                  <a:lnTo>
                    <a:pt x="132" y="728"/>
                  </a:lnTo>
                  <a:lnTo>
                    <a:pt x="135" y="747"/>
                  </a:lnTo>
                  <a:lnTo>
                    <a:pt x="139" y="763"/>
                  </a:lnTo>
                  <a:lnTo>
                    <a:pt x="144" y="780"/>
                  </a:lnTo>
                  <a:lnTo>
                    <a:pt x="149" y="795"/>
                  </a:lnTo>
                  <a:lnTo>
                    <a:pt x="157" y="810"/>
                  </a:lnTo>
                  <a:lnTo>
                    <a:pt x="164" y="824"/>
                  </a:lnTo>
                  <a:lnTo>
                    <a:pt x="171" y="837"/>
                  </a:lnTo>
                  <a:lnTo>
                    <a:pt x="181" y="849"/>
                  </a:lnTo>
                  <a:lnTo>
                    <a:pt x="191" y="861"/>
                  </a:lnTo>
                  <a:lnTo>
                    <a:pt x="202" y="871"/>
                  </a:lnTo>
                  <a:lnTo>
                    <a:pt x="215" y="881"/>
                  </a:lnTo>
                  <a:lnTo>
                    <a:pt x="228" y="892"/>
                  </a:lnTo>
                  <a:lnTo>
                    <a:pt x="243" y="901"/>
                  </a:lnTo>
                  <a:lnTo>
                    <a:pt x="258" y="909"/>
                  </a:lnTo>
                  <a:lnTo>
                    <a:pt x="276" y="918"/>
                  </a:lnTo>
                  <a:lnTo>
                    <a:pt x="293" y="925"/>
                  </a:lnTo>
                  <a:lnTo>
                    <a:pt x="312" y="931"/>
                  </a:lnTo>
                  <a:lnTo>
                    <a:pt x="331" y="936"/>
                  </a:lnTo>
                  <a:lnTo>
                    <a:pt x="350" y="941"/>
                  </a:lnTo>
                  <a:lnTo>
                    <a:pt x="371" y="944"/>
                  </a:lnTo>
                  <a:lnTo>
                    <a:pt x="392" y="946"/>
                  </a:lnTo>
                  <a:lnTo>
                    <a:pt x="412" y="948"/>
                  </a:lnTo>
                  <a:lnTo>
                    <a:pt x="434" y="948"/>
                  </a:lnTo>
                  <a:lnTo>
                    <a:pt x="454" y="948"/>
                  </a:lnTo>
                  <a:lnTo>
                    <a:pt x="473" y="947"/>
                  </a:lnTo>
                  <a:lnTo>
                    <a:pt x="490" y="945"/>
                  </a:lnTo>
                  <a:lnTo>
                    <a:pt x="508" y="943"/>
                  </a:lnTo>
                  <a:lnTo>
                    <a:pt x="525" y="938"/>
                  </a:lnTo>
                  <a:lnTo>
                    <a:pt x="542" y="935"/>
                  </a:lnTo>
                  <a:lnTo>
                    <a:pt x="557" y="930"/>
                  </a:lnTo>
                  <a:lnTo>
                    <a:pt x="573" y="925"/>
                  </a:lnTo>
                  <a:lnTo>
                    <a:pt x="587" y="919"/>
                  </a:lnTo>
                  <a:lnTo>
                    <a:pt x="601" y="913"/>
                  </a:lnTo>
                  <a:lnTo>
                    <a:pt x="613" y="905"/>
                  </a:lnTo>
                  <a:lnTo>
                    <a:pt x="625" y="897"/>
                  </a:lnTo>
                  <a:lnTo>
                    <a:pt x="635" y="889"/>
                  </a:lnTo>
                  <a:lnTo>
                    <a:pt x="645" y="880"/>
                  </a:lnTo>
                  <a:lnTo>
                    <a:pt x="654" y="871"/>
                  </a:lnTo>
                  <a:lnTo>
                    <a:pt x="662" y="861"/>
                  </a:lnTo>
                  <a:lnTo>
                    <a:pt x="669" y="850"/>
                  </a:lnTo>
                  <a:lnTo>
                    <a:pt x="674" y="840"/>
                  </a:lnTo>
                  <a:lnTo>
                    <a:pt x="680" y="830"/>
                  </a:lnTo>
                  <a:lnTo>
                    <a:pt x="684" y="818"/>
                  </a:lnTo>
                  <a:lnTo>
                    <a:pt x="687" y="807"/>
                  </a:lnTo>
                  <a:lnTo>
                    <a:pt x="689" y="795"/>
                  </a:lnTo>
                  <a:lnTo>
                    <a:pt x="691" y="784"/>
                  </a:lnTo>
                  <a:lnTo>
                    <a:pt x="691" y="773"/>
                  </a:lnTo>
                  <a:lnTo>
                    <a:pt x="691" y="760"/>
                  </a:lnTo>
                  <a:lnTo>
                    <a:pt x="690" y="749"/>
                  </a:lnTo>
                  <a:lnTo>
                    <a:pt x="687" y="737"/>
                  </a:lnTo>
                  <a:lnTo>
                    <a:pt x="684" y="727"/>
                  </a:lnTo>
                  <a:lnTo>
                    <a:pt x="681" y="717"/>
                  </a:lnTo>
                  <a:lnTo>
                    <a:pt x="675" y="706"/>
                  </a:lnTo>
                  <a:lnTo>
                    <a:pt x="669" y="697"/>
                  </a:lnTo>
                  <a:lnTo>
                    <a:pt x="663" y="688"/>
                  </a:lnTo>
                  <a:lnTo>
                    <a:pt x="655" y="678"/>
                  </a:lnTo>
                  <a:lnTo>
                    <a:pt x="646" y="670"/>
                  </a:lnTo>
                  <a:lnTo>
                    <a:pt x="636" y="662"/>
                  </a:lnTo>
                  <a:lnTo>
                    <a:pt x="626" y="653"/>
                  </a:lnTo>
                  <a:lnTo>
                    <a:pt x="613" y="646"/>
                  </a:lnTo>
                  <a:lnTo>
                    <a:pt x="600" y="639"/>
                  </a:lnTo>
                  <a:lnTo>
                    <a:pt x="585" y="633"/>
                  </a:lnTo>
                  <a:lnTo>
                    <a:pt x="570" y="626"/>
                  </a:lnTo>
                  <a:lnTo>
                    <a:pt x="557" y="622"/>
                  </a:lnTo>
                  <a:lnTo>
                    <a:pt x="543" y="617"/>
                  </a:lnTo>
                  <a:lnTo>
                    <a:pt x="524" y="612"/>
                  </a:lnTo>
                  <a:lnTo>
                    <a:pt x="503" y="606"/>
                  </a:lnTo>
                  <a:lnTo>
                    <a:pt x="479" y="598"/>
                  </a:lnTo>
                  <a:lnTo>
                    <a:pt x="451" y="591"/>
                  </a:lnTo>
                  <a:lnTo>
                    <a:pt x="420" y="584"/>
                  </a:lnTo>
                  <a:lnTo>
                    <a:pt x="386" y="576"/>
                  </a:lnTo>
                  <a:lnTo>
                    <a:pt x="351" y="567"/>
                  </a:lnTo>
                  <a:lnTo>
                    <a:pt x="320" y="559"/>
                  </a:lnTo>
                  <a:lnTo>
                    <a:pt x="291" y="551"/>
                  </a:lnTo>
                  <a:lnTo>
                    <a:pt x="264" y="542"/>
                  </a:lnTo>
                  <a:lnTo>
                    <a:pt x="241" y="534"/>
                  </a:lnTo>
                  <a:lnTo>
                    <a:pt x="220" y="526"/>
                  </a:lnTo>
                  <a:lnTo>
                    <a:pt x="201" y="519"/>
                  </a:lnTo>
                  <a:lnTo>
                    <a:pt x="186" y="511"/>
                  </a:lnTo>
                  <a:lnTo>
                    <a:pt x="168" y="501"/>
                  </a:lnTo>
                  <a:lnTo>
                    <a:pt x="152" y="491"/>
                  </a:lnTo>
                  <a:lnTo>
                    <a:pt x="136" y="479"/>
                  </a:lnTo>
                  <a:lnTo>
                    <a:pt x="122" y="468"/>
                  </a:lnTo>
                  <a:lnTo>
                    <a:pt x="108" y="455"/>
                  </a:lnTo>
                  <a:lnTo>
                    <a:pt x="97" y="442"/>
                  </a:lnTo>
                  <a:lnTo>
                    <a:pt x="85" y="428"/>
                  </a:lnTo>
                  <a:lnTo>
                    <a:pt x="76" y="415"/>
                  </a:lnTo>
                  <a:lnTo>
                    <a:pt x="68" y="399"/>
                  </a:lnTo>
                  <a:lnTo>
                    <a:pt x="59" y="385"/>
                  </a:lnTo>
                  <a:lnTo>
                    <a:pt x="53" y="369"/>
                  </a:lnTo>
                  <a:lnTo>
                    <a:pt x="49" y="354"/>
                  </a:lnTo>
                  <a:lnTo>
                    <a:pt x="45" y="337"/>
                  </a:lnTo>
                  <a:lnTo>
                    <a:pt x="42" y="321"/>
                  </a:lnTo>
                  <a:lnTo>
                    <a:pt x="40" y="303"/>
                  </a:lnTo>
                  <a:lnTo>
                    <a:pt x="40" y="285"/>
                  </a:lnTo>
                  <a:lnTo>
                    <a:pt x="40" y="266"/>
                  </a:lnTo>
                  <a:lnTo>
                    <a:pt x="42" y="247"/>
                  </a:lnTo>
                  <a:lnTo>
                    <a:pt x="46" y="228"/>
                  </a:lnTo>
                  <a:lnTo>
                    <a:pt x="50" y="210"/>
                  </a:lnTo>
                  <a:lnTo>
                    <a:pt x="56" y="192"/>
                  </a:lnTo>
                  <a:lnTo>
                    <a:pt x="65" y="173"/>
                  </a:lnTo>
                  <a:lnTo>
                    <a:pt x="74" y="157"/>
                  </a:lnTo>
                  <a:lnTo>
                    <a:pt x="84" y="139"/>
                  </a:lnTo>
                  <a:lnTo>
                    <a:pt x="96" y="123"/>
                  </a:lnTo>
                  <a:lnTo>
                    <a:pt x="109" y="107"/>
                  </a:lnTo>
                  <a:lnTo>
                    <a:pt x="123" y="93"/>
                  </a:lnTo>
                  <a:lnTo>
                    <a:pt x="138" y="79"/>
                  </a:lnTo>
                  <a:lnTo>
                    <a:pt x="156" y="67"/>
                  </a:lnTo>
                  <a:lnTo>
                    <a:pt x="173" y="55"/>
                  </a:lnTo>
                  <a:lnTo>
                    <a:pt x="193" y="45"/>
                  </a:lnTo>
                  <a:lnTo>
                    <a:pt x="214" y="36"/>
                  </a:lnTo>
                  <a:lnTo>
                    <a:pt x="235" y="27"/>
                  </a:lnTo>
                  <a:lnTo>
                    <a:pt x="257" y="20"/>
                  </a:lnTo>
                  <a:lnTo>
                    <a:pt x="280" y="14"/>
                  </a:lnTo>
                  <a:lnTo>
                    <a:pt x="304" y="10"/>
                  </a:lnTo>
                  <a:lnTo>
                    <a:pt x="328" y="6"/>
                  </a:lnTo>
                  <a:lnTo>
                    <a:pt x="352" y="2"/>
                  </a:lnTo>
                  <a:lnTo>
                    <a:pt x="377" y="1"/>
                  </a:lnTo>
                  <a:lnTo>
                    <a:pt x="403" y="0"/>
                  </a:lnTo>
                  <a:lnTo>
                    <a:pt x="432" y="1"/>
                  </a:lnTo>
                  <a:lnTo>
                    <a:pt x="459" y="2"/>
                  </a:lnTo>
                  <a:lnTo>
                    <a:pt x="486" y="6"/>
                  </a:lnTo>
                  <a:lnTo>
                    <a:pt x="512" y="10"/>
                  </a:lnTo>
                  <a:lnTo>
                    <a:pt x="537" y="15"/>
                  </a:lnTo>
                  <a:lnTo>
                    <a:pt x="561" y="21"/>
                  </a:lnTo>
                  <a:lnTo>
                    <a:pt x="584" y="28"/>
                  </a:lnTo>
                  <a:lnTo>
                    <a:pt x="606" y="38"/>
                  </a:lnTo>
                  <a:lnTo>
                    <a:pt x="628" y="47"/>
                  </a:lnTo>
                  <a:lnTo>
                    <a:pt x="647" y="58"/>
                  </a:lnTo>
                  <a:lnTo>
                    <a:pt x="666" y="70"/>
                  </a:lnTo>
                  <a:lnTo>
                    <a:pt x="684" y="83"/>
                  </a:lnTo>
                  <a:lnTo>
                    <a:pt x="700" y="98"/>
                  </a:lnTo>
                  <a:lnTo>
                    <a:pt x="715" y="112"/>
                  </a:lnTo>
                  <a:lnTo>
                    <a:pt x="729" y="129"/>
                  </a:lnTo>
                  <a:lnTo>
                    <a:pt x="742" y="146"/>
                  </a:lnTo>
                  <a:lnTo>
                    <a:pt x="752" y="165"/>
                  </a:lnTo>
                  <a:lnTo>
                    <a:pt x="762" y="184"/>
                  </a:lnTo>
                  <a:lnTo>
                    <a:pt x="771" y="203"/>
                  </a:lnTo>
                  <a:lnTo>
                    <a:pt x="778" y="223"/>
                  </a:lnTo>
                  <a:lnTo>
                    <a:pt x="783" y="244"/>
                  </a:lnTo>
                  <a:lnTo>
                    <a:pt x="787" y="266"/>
                  </a:lnTo>
                  <a:lnTo>
                    <a:pt x="790" y="287"/>
                  </a:lnTo>
                  <a:lnTo>
                    <a:pt x="792" y="309"/>
                  </a:lnTo>
                  <a:lnTo>
                    <a:pt x="661" y="320"/>
                  </a:lnTo>
                  <a:lnTo>
                    <a:pt x="658" y="296"/>
                  </a:lnTo>
                  <a:lnTo>
                    <a:pt x="653" y="274"/>
                  </a:lnTo>
                  <a:lnTo>
                    <a:pt x="645" y="252"/>
                  </a:lnTo>
                  <a:lnTo>
                    <a:pt x="637" y="234"/>
                  </a:lnTo>
                  <a:lnTo>
                    <a:pt x="633" y="224"/>
                  </a:lnTo>
                  <a:lnTo>
                    <a:pt x="628" y="216"/>
                  </a:lnTo>
                  <a:lnTo>
                    <a:pt x="623" y="208"/>
                  </a:lnTo>
                  <a:lnTo>
                    <a:pt x="616" y="199"/>
                  </a:lnTo>
                  <a:lnTo>
                    <a:pt x="610" y="192"/>
                  </a:lnTo>
                  <a:lnTo>
                    <a:pt x="604" y="185"/>
                  </a:lnTo>
                  <a:lnTo>
                    <a:pt x="597" y="178"/>
                  </a:lnTo>
                  <a:lnTo>
                    <a:pt x="589" y="171"/>
                  </a:lnTo>
                  <a:lnTo>
                    <a:pt x="581" y="165"/>
                  </a:lnTo>
                  <a:lnTo>
                    <a:pt x="573" y="160"/>
                  </a:lnTo>
                  <a:lnTo>
                    <a:pt x="565" y="154"/>
                  </a:lnTo>
                  <a:lnTo>
                    <a:pt x="555" y="150"/>
                  </a:lnTo>
                  <a:lnTo>
                    <a:pt x="545" y="144"/>
                  </a:lnTo>
                  <a:lnTo>
                    <a:pt x="536" y="140"/>
                  </a:lnTo>
                  <a:lnTo>
                    <a:pt x="524" y="137"/>
                  </a:lnTo>
                  <a:lnTo>
                    <a:pt x="514" y="134"/>
                  </a:lnTo>
                  <a:lnTo>
                    <a:pt x="490" y="128"/>
                  </a:lnTo>
                  <a:lnTo>
                    <a:pt x="465" y="125"/>
                  </a:lnTo>
                  <a:lnTo>
                    <a:pt x="438" y="122"/>
                  </a:lnTo>
                  <a:lnTo>
                    <a:pt x="409" y="122"/>
                  </a:lnTo>
                  <a:lnTo>
                    <a:pt x="379" y="122"/>
                  </a:lnTo>
                  <a:lnTo>
                    <a:pt x="351" y="124"/>
                  </a:lnTo>
                  <a:lnTo>
                    <a:pt x="325" y="128"/>
                  </a:lnTo>
                  <a:lnTo>
                    <a:pt x="302" y="133"/>
                  </a:lnTo>
                  <a:lnTo>
                    <a:pt x="280" y="139"/>
                  </a:lnTo>
                  <a:lnTo>
                    <a:pt x="260" y="146"/>
                  </a:lnTo>
                  <a:lnTo>
                    <a:pt x="252" y="152"/>
                  </a:lnTo>
                  <a:lnTo>
                    <a:pt x="244" y="156"/>
                  </a:lnTo>
                  <a:lnTo>
                    <a:pt x="235" y="161"/>
                  </a:lnTo>
                  <a:lnTo>
                    <a:pt x="228" y="167"/>
                  </a:lnTo>
                  <a:lnTo>
                    <a:pt x="215" y="179"/>
                  </a:lnTo>
                  <a:lnTo>
                    <a:pt x="203" y="191"/>
                  </a:lnTo>
                  <a:lnTo>
                    <a:pt x="193" y="203"/>
                  </a:lnTo>
                  <a:lnTo>
                    <a:pt x="186" y="217"/>
                  </a:lnTo>
                  <a:lnTo>
                    <a:pt x="179" y="231"/>
                  </a:lnTo>
                  <a:lnTo>
                    <a:pt x="174" y="246"/>
                  </a:lnTo>
                  <a:lnTo>
                    <a:pt x="172" y="261"/>
                  </a:lnTo>
                  <a:lnTo>
                    <a:pt x="171" y="276"/>
                  </a:lnTo>
                  <a:lnTo>
                    <a:pt x="172" y="291"/>
                  </a:lnTo>
                  <a:lnTo>
                    <a:pt x="173" y="303"/>
                  </a:lnTo>
                  <a:lnTo>
                    <a:pt x="176" y="315"/>
                  </a:lnTo>
                  <a:lnTo>
                    <a:pt x="182" y="328"/>
                  </a:lnTo>
                  <a:lnTo>
                    <a:pt x="187" y="338"/>
                  </a:lnTo>
                  <a:lnTo>
                    <a:pt x="194" y="349"/>
                  </a:lnTo>
                  <a:lnTo>
                    <a:pt x="202" y="359"/>
                  </a:lnTo>
                  <a:lnTo>
                    <a:pt x="212" y="368"/>
                  </a:lnTo>
                  <a:lnTo>
                    <a:pt x="217" y="372"/>
                  </a:lnTo>
                  <a:lnTo>
                    <a:pt x="223" y="378"/>
                  </a:lnTo>
                  <a:lnTo>
                    <a:pt x="231" y="382"/>
                  </a:lnTo>
                  <a:lnTo>
                    <a:pt x="240" y="386"/>
                  </a:lnTo>
                  <a:lnTo>
                    <a:pt x="259" y="395"/>
                  </a:lnTo>
                  <a:lnTo>
                    <a:pt x="283" y="405"/>
                  </a:lnTo>
                  <a:lnTo>
                    <a:pt x="311" y="414"/>
                  </a:lnTo>
                  <a:lnTo>
                    <a:pt x="342" y="423"/>
                  </a:lnTo>
                  <a:lnTo>
                    <a:pt x="378" y="433"/>
                  </a:lnTo>
                  <a:lnTo>
                    <a:pt x="418" y="442"/>
                  </a:lnTo>
                  <a:lnTo>
                    <a:pt x="458" y="451"/>
                  </a:lnTo>
                  <a:lnTo>
                    <a:pt x="494" y="461"/>
                  </a:lnTo>
                  <a:lnTo>
                    <a:pt x="528" y="469"/>
                  </a:lnTo>
                  <a:lnTo>
                    <a:pt x="558" y="477"/>
                  </a:lnTo>
                  <a:lnTo>
                    <a:pt x="585" y="485"/>
                  </a:lnTo>
                  <a:lnTo>
                    <a:pt x="609" y="494"/>
                  </a:lnTo>
                  <a:lnTo>
                    <a:pt x="630" y="501"/>
                  </a:lnTo>
                  <a:lnTo>
                    <a:pt x="646" y="508"/>
                  </a:lnTo>
                  <a:lnTo>
                    <a:pt x="668" y="519"/>
                  </a:lnTo>
                  <a:lnTo>
                    <a:pt x="689" y="530"/>
                  </a:lnTo>
                  <a:lnTo>
                    <a:pt x="708" y="542"/>
                  </a:lnTo>
                  <a:lnTo>
                    <a:pt x="725" y="555"/>
                  </a:lnTo>
                  <a:lnTo>
                    <a:pt x="741" y="569"/>
                  </a:lnTo>
                  <a:lnTo>
                    <a:pt x="755" y="583"/>
                  </a:lnTo>
                  <a:lnTo>
                    <a:pt x="769" y="598"/>
                  </a:lnTo>
                  <a:lnTo>
                    <a:pt x="780" y="614"/>
                  </a:lnTo>
                  <a:lnTo>
                    <a:pt x="790" y="630"/>
                  </a:lnTo>
                  <a:lnTo>
                    <a:pt x="799" y="647"/>
                  </a:lnTo>
                  <a:lnTo>
                    <a:pt x="806" y="665"/>
                  </a:lnTo>
                  <a:lnTo>
                    <a:pt x="812" y="682"/>
                  </a:lnTo>
                  <a:lnTo>
                    <a:pt x="817" y="701"/>
                  </a:lnTo>
                  <a:lnTo>
                    <a:pt x="820" y="721"/>
                  </a:lnTo>
                  <a:lnTo>
                    <a:pt x="822" y="740"/>
                  </a:lnTo>
                  <a:lnTo>
                    <a:pt x="822" y="761"/>
                  </a:lnTo>
                  <a:lnTo>
                    <a:pt x="822" y="782"/>
                  </a:lnTo>
                  <a:lnTo>
                    <a:pt x="820" y="802"/>
                  </a:lnTo>
                  <a:lnTo>
                    <a:pt x="816" y="821"/>
                  </a:lnTo>
                  <a:lnTo>
                    <a:pt x="811" y="841"/>
                  </a:lnTo>
                  <a:lnTo>
                    <a:pt x="805" y="861"/>
                  </a:lnTo>
                  <a:lnTo>
                    <a:pt x="797" y="879"/>
                  </a:lnTo>
                  <a:lnTo>
                    <a:pt x="787" y="898"/>
                  </a:lnTo>
                  <a:lnTo>
                    <a:pt x="776" y="917"/>
                  </a:lnTo>
                  <a:lnTo>
                    <a:pt x="763" y="934"/>
                  </a:lnTo>
                  <a:lnTo>
                    <a:pt x="750" y="951"/>
                  </a:lnTo>
                  <a:lnTo>
                    <a:pt x="734" y="966"/>
                  </a:lnTo>
                  <a:lnTo>
                    <a:pt x="718" y="982"/>
                  </a:lnTo>
                  <a:lnTo>
                    <a:pt x="700" y="995"/>
                  </a:lnTo>
                  <a:lnTo>
                    <a:pt x="682" y="1008"/>
                  </a:lnTo>
                  <a:lnTo>
                    <a:pt x="661" y="1019"/>
                  </a:lnTo>
                  <a:lnTo>
                    <a:pt x="640" y="1031"/>
                  </a:lnTo>
                  <a:lnTo>
                    <a:pt x="617" y="1040"/>
                  </a:lnTo>
                  <a:lnTo>
                    <a:pt x="595" y="1048"/>
                  </a:lnTo>
                  <a:lnTo>
                    <a:pt x="571" y="1056"/>
                  </a:lnTo>
                  <a:lnTo>
                    <a:pt x="546" y="1061"/>
                  </a:lnTo>
                  <a:lnTo>
                    <a:pt x="521" y="1065"/>
                  </a:lnTo>
                  <a:lnTo>
                    <a:pt x="494" y="1068"/>
                  </a:lnTo>
                  <a:lnTo>
                    <a:pt x="468" y="1070"/>
                  </a:lnTo>
                  <a:lnTo>
                    <a:pt x="440" y="1071"/>
                  </a:lnTo>
                  <a:lnTo>
                    <a:pt x="406" y="1070"/>
                  </a:lnTo>
                  <a:lnTo>
                    <a:pt x="373" y="1068"/>
                  </a:lnTo>
                  <a:lnTo>
                    <a:pt x="342" y="1065"/>
                  </a:lnTo>
                  <a:lnTo>
                    <a:pt x="312" y="1061"/>
                  </a:lnTo>
                  <a:lnTo>
                    <a:pt x="283" y="1055"/>
                  </a:lnTo>
                  <a:lnTo>
                    <a:pt x="256" y="1048"/>
                  </a:lnTo>
                  <a:lnTo>
                    <a:pt x="230" y="1040"/>
                  </a:lnTo>
                  <a:lnTo>
                    <a:pt x="205" y="1030"/>
                  </a:lnTo>
                  <a:lnTo>
                    <a:pt x="183" y="1019"/>
                  </a:lnTo>
                  <a:lnTo>
                    <a:pt x="161" y="1007"/>
                  </a:lnTo>
                  <a:lnTo>
                    <a:pt x="140" y="993"/>
                  </a:lnTo>
                  <a:lnTo>
                    <a:pt x="120" y="979"/>
                  </a:lnTo>
                  <a:lnTo>
                    <a:pt x="103" y="962"/>
                  </a:lnTo>
                  <a:lnTo>
                    <a:pt x="86" y="946"/>
                  </a:lnTo>
                  <a:lnTo>
                    <a:pt x="71" y="927"/>
                  </a:lnTo>
                  <a:lnTo>
                    <a:pt x="56" y="906"/>
                  </a:lnTo>
                  <a:lnTo>
                    <a:pt x="44" y="886"/>
                  </a:lnTo>
                  <a:lnTo>
                    <a:pt x="32" y="864"/>
                  </a:lnTo>
                  <a:lnTo>
                    <a:pt x="23" y="842"/>
                  </a:lnTo>
                  <a:lnTo>
                    <a:pt x="16" y="819"/>
                  </a:lnTo>
                  <a:lnTo>
                    <a:pt x="10" y="795"/>
                  </a:lnTo>
                  <a:lnTo>
                    <a:pt x="5" y="772"/>
                  </a:lnTo>
                  <a:lnTo>
                    <a:pt x="1" y="747"/>
                  </a:lnTo>
                  <a:lnTo>
                    <a:pt x="0" y="7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1" name="Freeform 107">
              <a:extLst>
                <a:ext uri="{FF2B5EF4-FFF2-40B4-BE49-F238E27FC236}">
                  <a16:creationId xmlns:a16="http://schemas.microsoft.com/office/drawing/2014/main" id="{FA9B7D56-46E6-A438-EEB2-A231B766F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" y="541"/>
              <a:ext cx="137" cy="178"/>
            </a:xfrm>
            <a:custGeom>
              <a:avLst/>
              <a:gdLst>
                <a:gd name="T0" fmla="*/ 0 w 822"/>
                <a:gd name="T1" fmla="*/ 0 h 1070"/>
                <a:gd name="T2" fmla="*/ 0 w 822"/>
                <a:gd name="T3" fmla="*/ 0 h 1070"/>
                <a:gd name="T4" fmla="*/ 0 w 822"/>
                <a:gd name="T5" fmla="*/ 0 h 1070"/>
                <a:gd name="T6" fmla="*/ 0 w 822"/>
                <a:gd name="T7" fmla="*/ 0 h 1070"/>
                <a:gd name="T8" fmla="*/ 0 w 822"/>
                <a:gd name="T9" fmla="*/ 0 h 1070"/>
                <a:gd name="T10" fmla="*/ 0 w 822"/>
                <a:gd name="T11" fmla="*/ 0 h 1070"/>
                <a:gd name="T12" fmla="*/ 0 w 822"/>
                <a:gd name="T13" fmla="*/ 0 h 1070"/>
                <a:gd name="T14" fmla="*/ 0 w 822"/>
                <a:gd name="T15" fmla="*/ 0 h 1070"/>
                <a:gd name="T16" fmla="*/ 0 w 822"/>
                <a:gd name="T17" fmla="*/ 0 h 1070"/>
                <a:gd name="T18" fmla="*/ 0 w 822"/>
                <a:gd name="T19" fmla="*/ 0 h 1070"/>
                <a:gd name="T20" fmla="*/ 0 w 822"/>
                <a:gd name="T21" fmla="*/ 0 h 1070"/>
                <a:gd name="T22" fmla="*/ 0 w 822"/>
                <a:gd name="T23" fmla="*/ 0 h 1070"/>
                <a:gd name="T24" fmla="*/ 0 w 822"/>
                <a:gd name="T25" fmla="*/ 0 h 1070"/>
                <a:gd name="T26" fmla="*/ 0 w 822"/>
                <a:gd name="T27" fmla="*/ 0 h 1070"/>
                <a:gd name="T28" fmla="*/ 0 w 822"/>
                <a:gd name="T29" fmla="*/ 0 h 1070"/>
                <a:gd name="T30" fmla="*/ 0 w 822"/>
                <a:gd name="T31" fmla="*/ 0 h 1070"/>
                <a:gd name="T32" fmla="*/ 0 w 822"/>
                <a:gd name="T33" fmla="*/ 0 h 1070"/>
                <a:gd name="T34" fmla="*/ 0 w 822"/>
                <a:gd name="T35" fmla="*/ 0 h 1070"/>
                <a:gd name="T36" fmla="*/ 0 w 822"/>
                <a:gd name="T37" fmla="*/ 0 h 1070"/>
                <a:gd name="T38" fmla="*/ 0 w 822"/>
                <a:gd name="T39" fmla="*/ 0 h 1070"/>
                <a:gd name="T40" fmla="*/ 0 w 822"/>
                <a:gd name="T41" fmla="*/ 0 h 1070"/>
                <a:gd name="T42" fmla="*/ 0 w 822"/>
                <a:gd name="T43" fmla="*/ 0 h 1070"/>
                <a:gd name="T44" fmla="*/ 0 w 822"/>
                <a:gd name="T45" fmla="*/ 0 h 1070"/>
                <a:gd name="T46" fmla="*/ 0 w 822"/>
                <a:gd name="T47" fmla="*/ 0 h 1070"/>
                <a:gd name="T48" fmla="*/ 0 w 822"/>
                <a:gd name="T49" fmla="*/ 0 h 1070"/>
                <a:gd name="T50" fmla="*/ 0 w 822"/>
                <a:gd name="T51" fmla="*/ 0 h 1070"/>
                <a:gd name="T52" fmla="*/ 0 w 822"/>
                <a:gd name="T53" fmla="*/ 0 h 1070"/>
                <a:gd name="T54" fmla="*/ 0 w 822"/>
                <a:gd name="T55" fmla="*/ 0 h 1070"/>
                <a:gd name="T56" fmla="*/ 0 w 822"/>
                <a:gd name="T57" fmla="*/ 0 h 1070"/>
                <a:gd name="T58" fmla="*/ 0 w 822"/>
                <a:gd name="T59" fmla="*/ 0 h 1070"/>
                <a:gd name="T60" fmla="*/ 0 w 822"/>
                <a:gd name="T61" fmla="*/ 0 h 1070"/>
                <a:gd name="T62" fmla="*/ 0 w 822"/>
                <a:gd name="T63" fmla="*/ 0 h 1070"/>
                <a:gd name="T64" fmla="*/ 0 w 822"/>
                <a:gd name="T65" fmla="*/ 0 h 1070"/>
                <a:gd name="T66" fmla="*/ 0 w 822"/>
                <a:gd name="T67" fmla="*/ 0 h 1070"/>
                <a:gd name="T68" fmla="*/ 0 w 822"/>
                <a:gd name="T69" fmla="*/ 0 h 1070"/>
                <a:gd name="T70" fmla="*/ 0 w 822"/>
                <a:gd name="T71" fmla="*/ 0 h 1070"/>
                <a:gd name="T72" fmla="*/ 0 w 822"/>
                <a:gd name="T73" fmla="*/ 0 h 1070"/>
                <a:gd name="T74" fmla="*/ 0 w 822"/>
                <a:gd name="T75" fmla="*/ 0 h 1070"/>
                <a:gd name="T76" fmla="*/ 0 w 822"/>
                <a:gd name="T77" fmla="*/ 0 h 1070"/>
                <a:gd name="T78" fmla="*/ 0 w 822"/>
                <a:gd name="T79" fmla="*/ 0 h 1070"/>
                <a:gd name="T80" fmla="*/ 0 w 822"/>
                <a:gd name="T81" fmla="*/ 0 h 1070"/>
                <a:gd name="T82" fmla="*/ 0 w 822"/>
                <a:gd name="T83" fmla="*/ 0 h 1070"/>
                <a:gd name="T84" fmla="*/ 0 w 822"/>
                <a:gd name="T85" fmla="*/ 0 h 1070"/>
                <a:gd name="T86" fmla="*/ 0 w 822"/>
                <a:gd name="T87" fmla="*/ 0 h 1070"/>
                <a:gd name="T88" fmla="*/ 0 w 822"/>
                <a:gd name="T89" fmla="*/ 0 h 1070"/>
                <a:gd name="T90" fmla="*/ 0 w 822"/>
                <a:gd name="T91" fmla="*/ 0 h 1070"/>
                <a:gd name="T92" fmla="*/ 0 w 822"/>
                <a:gd name="T93" fmla="*/ 0 h 1070"/>
                <a:gd name="T94" fmla="*/ 0 w 822"/>
                <a:gd name="T95" fmla="*/ 0 h 1070"/>
                <a:gd name="T96" fmla="*/ 0 w 822"/>
                <a:gd name="T97" fmla="*/ 0 h 1070"/>
                <a:gd name="T98" fmla="*/ 0 w 822"/>
                <a:gd name="T99" fmla="*/ 0 h 1070"/>
                <a:gd name="T100" fmla="*/ 0 w 822"/>
                <a:gd name="T101" fmla="*/ 0 h 1070"/>
                <a:gd name="T102" fmla="*/ 0 w 822"/>
                <a:gd name="T103" fmla="*/ 0 h 1070"/>
                <a:gd name="T104" fmla="*/ 0 w 822"/>
                <a:gd name="T105" fmla="*/ 0 h 1070"/>
                <a:gd name="T106" fmla="*/ 0 w 822"/>
                <a:gd name="T107" fmla="*/ 0 h 1070"/>
                <a:gd name="T108" fmla="*/ 0 w 822"/>
                <a:gd name="T109" fmla="*/ 0 h 10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22"/>
                <a:gd name="T166" fmla="*/ 0 h 1070"/>
                <a:gd name="T167" fmla="*/ 822 w 822"/>
                <a:gd name="T168" fmla="*/ 1070 h 10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22" h="1070">
                  <a:moveTo>
                    <a:pt x="0" y="720"/>
                  </a:moveTo>
                  <a:lnTo>
                    <a:pt x="128" y="709"/>
                  </a:lnTo>
                  <a:lnTo>
                    <a:pt x="131" y="728"/>
                  </a:lnTo>
                  <a:lnTo>
                    <a:pt x="135" y="746"/>
                  </a:lnTo>
                  <a:lnTo>
                    <a:pt x="139" y="764"/>
                  </a:lnTo>
                  <a:lnTo>
                    <a:pt x="144" y="780"/>
                  </a:lnTo>
                  <a:lnTo>
                    <a:pt x="149" y="796"/>
                  </a:lnTo>
                  <a:lnTo>
                    <a:pt x="156" y="810"/>
                  </a:lnTo>
                  <a:lnTo>
                    <a:pt x="164" y="824"/>
                  </a:lnTo>
                  <a:lnTo>
                    <a:pt x="171" y="836"/>
                  </a:lnTo>
                  <a:lnTo>
                    <a:pt x="180" y="849"/>
                  </a:lnTo>
                  <a:lnTo>
                    <a:pt x="190" y="860"/>
                  </a:lnTo>
                  <a:lnTo>
                    <a:pt x="202" y="871"/>
                  </a:lnTo>
                  <a:lnTo>
                    <a:pt x="214" y="882"/>
                  </a:lnTo>
                  <a:lnTo>
                    <a:pt x="228" y="891"/>
                  </a:lnTo>
                  <a:lnTo>
                    <a:pt x="242" y="900"/>
                  </a:lnTo>
                  <a:lnTo>
                    <a:pt x="258" y="909"/>
                  </a:lnTo>
                  <a:lnTo>
                    <a:pt x="275" y="917"/>
                  </a:lnTo>
                  <a:lnTo>
                    <a:pt x="293" y="924"/>
                  </a:lnTo>
                  <a:lnTo>
                    <a:pt x="312" y="930"/>
                  </a:lnTo>
                  <a:lnTo>
                    <a:pt x="330" y="936"/>
                  </a:lnTo>
                  <a:lnTo>
                    <a:pt x="350" y="940"/>
                  </a:lnTo>
                  <a:lnTo>
                    <a:pt x="371" y="943"/>
                  </a:lnTo>
                  <a:lnTo>
                    <a:pt x="390" y="946"/>
                  </a:lnTo>
                  <a:lnTo>
                    <a:pt x="412" y="947"/>
                  </a:lnTo>
                  <a:lnTo>
                    <a:pt x="434" y="948"/>
                  </a:lnTo>
                  <a:lnTo>
                    <a:pt x="453" y="947"/>
                  </a:lnTo>
                  <a:lnTo>
                    <a:pt x="472" y="946"/>
                  </a:lnTo>
                  <a:lnTo>
                    <a:pt x="490" y="944"/>
                  </a:lnTo>
                  <a:lnTo>
                    <a:pt x="507" y="942"/>
                  </a:lnTo>
                  <a:lnTo>
                    <a:pt x="525" y="939"/>
                  </a:lnTo>
                  <a:lnTo>
                    <a:pt x="540" y="935"/>
                  </a:lnTo>
                  <a:lnTo>
                    <a:pt x="557" y="929"/>
                  </a:lnTo>
                  <a:lnTo>
                    <a:pt x="571" y="924"/>
                  </a:lnTo>
                  <a:lnTo>
                    <a:pt x="586" y="918"/>
                  </a:lnTo>
                  <a:lnTo>
                    <a:pt x="600" y="912"/>
                  </a:lnTo>
                  <a:lnTo>
                    <a:pt x="613" y="905"/>
                  </a:lnTo>
                  <a:lnTo>
                    <a:pt x="624" y="897"/>
                  </a:lnTo>
                  <a:lnTo>
                    <a:pt x="635" y="889"/>
                  </a:lnTo>
                  <a:lnTo>
                    <a:pt x="645" y="880"/>
                  </a:lnTo>
                  <a:lnTo>
                    <a:pt x="653" y="870"/>
                  </a:lnTo>
                  <a:lnTo>
                    <a:pt x="662" y="861"/>
                  </a:lnTo>
                  <a:lnTo>
                    <a:pt x="668" y="851"/>
                  </a:lnTo>
                  <a:lnTo>
                    <a:pt x="674" y="840"/>
                  </a:lnTo>
                  <a:lnTo>
                    <a:pt x="679" y="829"/>
                  </a:lnTo>
                  <a:lnTo>
                    <a:pt x="683" y="818"/>
                  </a:lnTo>
                  <a:lnTo>
                    <a:pt x="686" y="807"/>
                  </a:lnTo>
                  <a:lnTo>
                    <a:pt x="688" y="796"/>
                  </a:lnTo>
                  <a:lnTo>
                    <a:pt x="691" y="784"/>
                  </a:lnTo>
                  <a:lnTo>
                    <a:pt x="691" y="772"/>
                  </a:lnTo>
                  <a:lnTo>
                    <a:pt x="691" y="760"/>
                  </a:lnTo>
                  <a:lnTo>
                    <a:pt x="688" y="748"/>
                  </a:lnTo>
                  <a:lnTo>
                    <a:pt x="686" y="738"/>
                  </a:lnTo>
                  <a:lnTo>
                    <a:pt x="683" y="726"/>
                  </a:lnTo>
                  <a:lnTo>
                    <a:pt x="679" y="716"/>
                  </a:lnTo>
                  <a:lnTo>
                    <a:pt x="675" y="705"/>
                  </a:lnTo>
                  <a:lnTo>
                    <a:pt x="669" y="696"/>
                  </a:lnTo>
                  <a:lnTo>
                    <a:pt x="663" y="687"/>
                  </a:lnTo>
                  <a:lnTo>
                    <a:pt x="654" y="677"/>
                  </a:lnTo>
                  <a:lnTo>
                    <a:pt x="646" y="669"/>
                  </a:lnTo>
                  <a:lnTo>
                    <a:pt x="636" y="661"/>
                  </a:lnTo>
                  <a:lnTo>
                    <a:pt x="625" y="654"/>
                  </a:lnTo>
                  <a:lnTo>
                    <a:pt x="613" y="646"/>
                  </a:lnTo>
                  <a:lnTo>
                    <a:pt x="599" y="639"/>
                  </a:lnTo>
                  <a:lnTo>
                    <a:pt x="585" y="632"/>
                  </a:lnTo>
                  <a:lnTo>
                    <a:pt x="569" y="626"/>
                  </a:lnTo>
                  <a:lnTo>
                    <a:pt x="557" y="622"/>
                  </a:lnTo>
                  <a:lnTo>
                    <a:pt x="542" y="616"/>
                  </a:lnTo>
                  <a:lnTo>
                    <a:pt x="524" y="611"/>
                  </a:lnTo>
                  <a:lnTo>
                    <a:pt x="502" y="605"/>
                  </a:lnTo>
                  <a:lnTo>
                    <a:pt x="478" y="599"/>
                  </a:lnTo>
                  <a:lnTo>
                    <a:pt x="450" y="591"/>
                  </a:lnTo>
                  <a:lnTo>
                    <a:pt x="419" y="583"/>
                  </a:lnTo>
                  <a:lnTo>
                    <a:pt x="385" y="575"/>
                  </a:lnTo>
                  <a:lnTo>
                    <a:pt x="351" y="567"/>
                  </a:lnTo>
                  <a:lnTo>
                    <a:pt x="319" y="558"/>
                  </a:lnTo>
                  <a:lnTo>
                    <a:pt x="290" y="550"/>
                  </a:lnTo>
                  <a:lnTo>
                    <a:pt x="264" y="542"/>
                  </a:lnTo>
                  <a:lnTo>
                    <a:pt x="240" y="533"/>
                  </a:lnTo>
                  <a:lnTo>
                    <a:pt x="219" y="526"/>
                  </a:lnTo>
                  <a:lnTo>
                    <a:pt x="201" y="518"/>
                  </a:lnTo>
                  <a:lnTo>
                    <a:pt x="185" y="511"/>
                  </a:lnTo>
                  <a:lnTo>
                    <a:pt x="168" y="500"/>
                  </a:lnTo>
                  <a:lnTo>
                    <a:pt x="151" y="490"/>
                  </a:lnTo>
                  <a:lnTo>
                    <a:pt x="136" y="478"/>
                  </a:lnTo>
                  <a:lnTo>
                    <a:pt x="121" y="467"/>
                  </a:lnTo>
                  <a:lnTo>
                    <a:pt x="108" y="455"/>
                  </a:lnTo>
                  <a:lnTo>
                    <a:pt x="95" y="442"/>
                  </a:lnTo>
                  <a:lnTo>
                    <a:pt x="85" y="429"/>
                  </a:lnTo>
                  <a:lnTo>
                    <a:pt x="76" y="414"/>
                  </a:lnTo>
                  <a:lnTo>
                    <a:pt x="66" y="400"/>
                  </a:lnTo>
                  <a:lnTo>
                    <a:pt x="59" y="384"/>
                  </a:lnTo>
                  <a:lnTo>
                    <a:pt x="53" y="370"/>
                  </a:lnTo>
                  <a:lnTo>
                    <a:pt x="48" y="353"/>
                  </a:lnTo>
                  <a:lnTo>
                    <a:pt x="44" y="336"/>
                  </a:lnTo>
                  <a:lnTo>
                    <a:pt x="41" y="320"/>
                  </a:lnTo>
                  <a:lnTo>
                    <a:pt x="39" y="303"/>
                  </a:lnTo>
                  <a:lnTo>
                    <a:pt x="39" y="286"/>
                  </a:lnTo>
                  <a:lnTo>
                    <a:pt x="39" y="266"/>
                  </a:lnTo>
                  <a:lnTo>
                    <a:pt x="41" y="246"/>
                  </a:lnTo>
                  <a:lnTo>
                    <a:pt x="45" y="228"/>
                  </a:lnTo>
                  <a:lnTo>
                    <a:pt x="50" y="210"/>
                  </a:lnTo>
                  <a:lnTo>
                    <a:pt x="56" y="191"/>
                  </a:lnTo>
                  <a:lnTo>
                    <a:pt x="64" y="174"/>
                  </a:lnTo>
                  <a:lnTo>
                    <a:pt x="72" y="156"/>
                  </a:lnTo>
                  <a:lnTo>
                    <a:pt x="83" y="138"/>
                  </a:lnTo>
                  <a:lnTo>
                    <a:pt x="95" y="122"/>
                  </a:lnTo>
                  <a:lnTo>
                    <a:pt x="108" y="106"/>
                  </a:lnTo>
                  <a:lnTo>
                    <a:pt x="122" y="93"/>
                  </a:lnTo>
                  <a:lnTo>
                    <a:pt x="138" y="79"/>
                  </a:lnTo>
                  <a:lnTo>
                    <a:pt x="155" y="67"/>
                  </a:lnTo>
                  <a:lnTo>
                    <a:pt x="173" y="56"/>
                  </a:lnTo>
                  <a:lnTo>
                    <a:pt x="193" y="44"/>
                  </a:lnTo>
                  <a:lnTo>
                    <a:pt x="213" y="35"/>
                  </a:lnTo>
                  <a:lnTo>
                    <a:pt x="235" y="28"/>
                  </a:lnTo>
                  <a:lnTo>
                    <a:pt x="257" y="20"/>
                  </a:lnTo>
                  <a:lnTo>
                    <a:pt x="279" y="14"/>
                  </a:lnTo>
                  <a:lnTo>
                    <a:pt x="303" y="9"/>
                  </a:lnTo>
                  <a:lnTo>
                    <a:pt x="327" y="5"/>
                  </a:lnTo>
                  <a:lnTo>
                    <a:pt x="352" y="3"/>
                  </a:lnTo>
                  <a:lnTo>
                    <a:pt x="377" y="1"/>
                  </a:lnTo>
                  <a:lnTo>
                    <a:pt x="403" y="0"/>
                  </a:lnTo>
                  <a:lnTo>
                    <a:pt x="431" y="1"/>
                  </a:lnTo>
                  <a:lnTo>
                    <a:pt x="459" y="3"/>
                  </a:lnTo>
                  <a:lnTo>
                    <a:pt x="486" y="6"/>
                  </a:lnTo>
                  <a:lnTo>
                    <a:pt x="511" y="9"/>
                  </a:lnTo>
                  <a:lnTo>
                    <a:pt x="536" y="14"/>
                  </a:lnTo>
                  <a:lnTo>
                    <a:pt x="560" y="21"/>
                  </a:lnTo>
                  <a:lnTo>
                    <a:pt x="583" y="29"/>
                  </a:lnTo>
                  <a:lnTo>
                    <a:pt x="606" y="37"/>
                  </a:lnTo>
                  <a:lnTo>
                    <a:pt x="627" y="47"/>
                  </a:lnTo>
                  <a:lnTo>
                    <a:pt x="647" y="58"/>
                  </a:lnTo>
                  <a:lnTo>
                    <a:pt x="666" y="70"/>
                  </a:lnTo>
                  <a:lnTo>
                    <a:pt x="683" y="82"/>
                  </a:lnTo>
                  <a:lnTo>
                    <a:pt x="700" y="97"/>
                  </a:lnTo>
                  <a:lnTo>
                    <a:pt x="714" y="113"/>
                  </a:lnTo>
                  <a:lnTo>
                    <a:pt x="728" y="129"/>
                  </a:lnTo>
                  <a:lnTo>
                    <a:pt x="740" y="146"/>
                  </a:lnTo>
                  <a:lnTo>
                    <a:pt x="752" y="164"/>
                  </a:lnTo>
                  <a:lnTo>
                    <a:pt x="762" y="183"/>
                  </a:lnTo>
                  <a:lnTo>
                    <a:pt x="770" y="203"/>
                  </a:lnTo>
                  <a:lnTo>
                    <a:pt x="776" y="223"/>
                  </a:lnTo>
                  <a:lnTo>
                    <a:pt x="783" y="244"/>
                  </a:lnTo>
                  <a:lnTo>
                    <a:pt x="787" y="265"/>
                  </a:lnTo>
                  <a:lnTo>
                    <a:pt x="790" y="287"/>
                  </a:lnTo>
                  <a:lnTo>
                    <a:pt x="792" y="310"/>
                  </a:lnTo>
                  <a:lnTo>
                    <a:pt x="660" y="319"/>
                  </a:lnTo>
                  <a:lnTo>
                    <a:pt x="656" y="295"/>
                  </a:lnTo>
                  <a:lnTo>
                    <a:pt x="652" y="273"/>
                  </a:lnTo>
                  <a:lnTo>
                    <a:pt x="645" y="252"/>
                  </a:lnTo>
                  <a:lnTo>
                    <a:pt x="637" y="233"/>
                  </a:lnTo>
                  <a:lnTo>
                    <a:pt x="633" y="224"/>
                  </a:lnTo>
                  <a:lnTo>
                    <a:pt x="627" y="215"/>
                  </a:lnTo>
                  <a:lnTo>
                    <a:pt x="622" y="207"/>
                  </a:lnTo>
                  <a:lnTo>
                    <a:pt x="616" y="199"/>
                  </a:lnTo>
                  <a:lnTo>
                    <a:pt x="610" y="191"/>
                  </a:lnTo>
                  <a:lnTo>
                    <a:pt x="603" y="184"/>
                  </a:lnTo>
                  <a:lnTo>
                    <a:pt x="596" y="178"/>
                  </a:lnTo>
                  <a:lnTo>
                    <a:pt x="589" y="171"/>
                  </a:lnTo>
                  <a:lnTo>
                    <a:pt x="581" y="165"/>
                  </a:lnTo>
                  <a:lnTo>
                    <a:pt x="572" y="159"/>
                  </a:lnTo>
                  <a:lnTo>
                    <a:pt x="563" y="154"/>
                  </a:lnTo>
                  <a:lnTo>
                    <a:pt x="555" y="149"/>
                  </a:lnTo>
                  <a:lnTo>
                    <a:pt x="545" y="145"/>
                  </a:lnTo>
                  <a:lnTo>
                    <a:pt x="534" y="141"/>
                  </a:lnTo>
                  <a:lnTo>
                    <a:pt x="524" y="136"/>
                  </a:lnTo>
                  <a:lnTo>
                    <a:pt x="513" y="133"/>
                  </a:lnTo>
                  <a:lnTo>
                    <a:pt x="490" y="128"/>
                  </a:lnTo>
                  <a:lnTo>
                    <a:pt x="465" y="124"/>
                  </a:lnTo>
                  <a:lnTo>
                    <a:pt x="437" y="122"/>
                  </a:lnTo>
                  <a:lnTo>
                    <a:pt x="409" y="121"/>
                  </a:lnTo>
                  <a:lnTo>
                    <a:pt x="379" y="122"/>
                  </a:lnTo>
                  <a:lnTo>
                    <a:pt x="351" y="124"/>
                  </a:lnTo>
                  <a:lnTo>
                    <a:pt x="325" y="127"/>
                  </a:lnTo>
                  <a:lnTo>
                    <a:pt x="301" y="132"/>
                  </a:lnTo>
                  <a:lnTo>
                    <a:pt x="279" y="138"/>
                  </a:lnTo>
                  <a:lnTo>
                    <a:pt x="260" y="147"/>
                  </a:lnTo>
                  <a:lnTo>
                    <a:pt x="252" y="151"/>
                  </a:lnTo>
                  <a:lnTo>
                    <a:pt x="243" y="156"/>
                  </a:lnTo>
                  <a:lnTo>
                    <a:pt x="235" y="161"/>
                  </a:lnTo>
                  <a:lnTo>
                    <a:pt x="228" y="166"/>
                  </a:lnTo>
                  <a:lnTo>
                    <a:pt x="214" y="178"/>
                  </a:lnTo>
                  <a:lnTo>
                    <a:pt x="203" y="190"/>
                  </a:lnTo>
                  <a:lnTo>
                    <a:pt x="193" y="203"/>
                  </a:lnTo>
                  <a:lnTo>
                    <a:pt x="185" y="216"/>
                  </a:lnTo>
                  <a:lnTo>
                    <a:pt x="179" y="231"/>
                  </a:lnTo>
                  <a:lnTo>
                    <a:pt x="174" y="245"/>
                  </a:lnTo>
                  <a:lnTo>
                    <a:pt x="172" y="261"/>
                  </a:lnTo>
                  <a:lnTo>
                    <a:pt x="171" y="276"/>
                  </a:lnTo>
                  <a:lnTo>
                    <a:pt x="171" y="290"/>
                  </a:lnTo>
                  <a:lnTo>
                    <a:pt x="173" y="303"/>
                  </a:lnTo>
                  <a:lnTo>
                    <a:pt x="176" y="316"/>
                  </a:lnTo>
                  <a:lnTo>
                    <a:pt x="181" y="327"/>
                  </a:lnTo>
                  <a:lnTo>
                    <a:pt x="186" y="339"/>
                  </a:lnTo>
                  <a:lnTo>
                    <a:pt x="194" y="349"/>
                  </a:lnTo>
                  <a:lnTo>
                    <a:pt x="202" y="358"/>
                  </a:lnTo>
                  <a:lnTo>
                    <a:pt x="211" y="368"/>
                  </a:lnTo>
                  <a:lnTo>
                    <a:pt x="216" y="373"/>
                  </a:lnTo>
                  <a:lnTo>
                    <a:pt x="223" y="377"/>
                  </a:lnTo>
                  <a:lnTo>
                    <a:pt x="230" y="382"/>
                  </a:lnTo>
                  <a:lnTo>
                    <a:pt x="239" y="386"/>
                  </a:lnTo>
                  <a:lnTo>
                    <a:pt x="259" y="396"/>
                  </a:lnTo>
                  <a:lnTo>
                    <a:pt x="283" y="405"/>
                  </a:lnTo>
                  <a:lnTo>
                    <a:pt x="309" y="413"/>
                  </a:lnTo>
                  <a:lnTo>
                    <a:pt x="342" y="422"/>
                  </a:lnTo>
                  <a:lnTo>
                    <a:pt x="378" y="432"/>
                  </a:lnTo>
                  <a:lnTo>
                    <a:pt x="417" y="441"/>
                  </a:lnTo>
                  <a:lnTo>
                    <a:pt x="458" y="452"/>
                  </a:lnTo>
                  <a:lnTo>
                    <a:pt x="494" y="460"/>
                  </a:lnTo>
                  <a:lnTo>
                    <a:pt x="528" y="469"/>
                  </a:lnTo>
                  <a:lnTo>
                    <a:pt x="558" y="477"/>
                  </a:lnTo>
                  <a:lnTo>
                    <a:pt x="585" y="486"/>
                  </a:lnTo>
                  <a:lnTo>
                    <a:pt x="609" y="493"/>
                  </a:lnTo>
                  <a:lnTo>
                    <a:pt x="629" y="500"/>
                  </a:lnTo>
                  <a:lnTo>
                    <a:pt x="646" y="507"/>
                  </a:lnTo>
                  <a:lnTo>
                    <a:pt x="668" y="519"/>
                  </a:lnTo>
                  <a:lnTo>
                    <a:pt x="688" y="530"/>
                  </a:lnTo>
                  <a:lnTo>
                    <a:pt x="707" y="543"/>
                  </a:lnTo>
                  <a:lnTo>
                    <a:pt x="725" y="555"/>
                  </a:lnTo>
                  <a:lnTo>
                    <a:pt x="740" y="569"/>
                  </a:lnTo>
                  <a:lnTo>
                    <a:pt x="755" y="583"/>
                  </a:lnTo>
                  <a:lnTo>
                    <a:pt x="768" y="598"/>
                  </a:lnTo>
                  <a:lnTo>
                    <a:pt x="780" y="613"/>
                  </a:lnTo>
                  <a:lnTo>
                    <a:pt x="790" y="630"/>
                  </a:lnTo>
                  <a:lnTo>
                    <a:pt x="798" y="646"/>
                  </a:lnTo>
                  <a:lnTo>
                    <a:pt x="805" y="664"/>
                  </a:lnTo>
                  <a:lnTo>
                    <a:pt x="812" y="682"/>
                  </a:lnTo>
                  <a:lnTo>
                    <a:pt x="816" y="701"/>
                  </a:lnTo>
                  <a:lnTo>
                    <a:pt x="820" y="720"/>
                  </a:lnTo>
                  <a:lnTo>
                    <a:pt x="822" y="740"/>
                  </a:lnTo>
                  <a:lnTo>
                    <a:pt x="822" y="760"/>
                  </a:lnTo>
                  <a:lnTo>
                    <a:pt x="822" y="781"/>
                  </a:lnTo>
                  <a:lnTo>
                    <a:pt x="819" y="801"/>
                  </a:lnTo>
                  <a:lnTo>
                    <a:pt x="816" y="822"/>
                  </a:lnTo>
                  <a:lnTo>
                    <a:pt x="811" y="841"/>
                  </a:lnTo>
                  <a:lnTo>
                    <a:pt x="804" y="860"/>
                  </a:lnTo>
                  <a:lnTo>
                    <a:pt x="796" y="880"/>
                  </a:lnTo>
                  <a:lnTo>
                    <a:pt x="786" y="898"/>
                  </a:lnTo>
                  <a:lnTo>
                    <a:pt x="775" y="916"/>
                  </a:lnTo>
                  <a:lnTo>
                    <a:pt x="763" y="934"/>
                  </a:lnTo>
                  <a:lnTo>
                    <a:pt x="748" y="951"/>
                  </a:lnTo>
                  <a:lnTo>
                    <a:pt x="734" y="967"/>
                  </a:lnTo>
                  <a:lnTo>
                    <a:pt x="717" y="981"/>
                  </a:lnTo>
                  <a:lnTo>
                    <a:pt x="700" y="995"/>
                  </a:lnTo>
                  <a:lnTo>
                    <a:pt x="681" y="1007"/>
                  </a:lnTo>
                  <a:lnTo>
                    <a:pt x="660" y="1020"/>
                  </a:lnTo>
                  <a:lnTo>
                    <a:pt x="640" y="1030"/>
                  </a:lnTo>
                  <a:lnTo>
                    <a:pt x="617" y="1039"/>
                  </a:lnTo>
                  <a:lnTo>
                    <a:pt x="594" y="1048"/>
                  </a:lnTo>
                  <a:lnTo>
                    <a:pt x="569" y="1055"/>
                  </a:lnTo>
                  <a:lnTo>
                    <a:pt x="546" y="1060"/>
                  </a:lnTo>
                  <a:lnTo>
                    <a:pt x="520" y="1065"/>
                  </a:lnTo>
                  <a:lnTo>
                    <a:pt x="494" y="1068"/>
                  </a:lnTo>
                  <a:lnTo>
                    <a:pt x="468" y="1070"/>
                  </a:lnTo>
                  <a:lnTo>
                    <a:pt x="440" y="1070"/>
                  </a:lnTo>
                  <a:lnTo>
                    <a:pt x="406" y="1070"/>
                  </a:lnTo>
                  <a:lnTo>
                    <a:pt x="373" y="1068"/>
                  </a:lnTo>
                  <a:lnTo>
                    <a:pt x="342" y="1065"/>
                  </a:lnTo>
                  <a:lnTo>
                    <a:pt x="312" y="1060"/>
                  </a:lnTo>
                  <a:lnTo>
                    <a:pt x="283" y="1055"/>
                  </a:lnTo>
                  <a:lnTo>
                    <a:pt x="256" y="1048"/>
                  </a:lnTo>
                  <a:lnTo>
                    <a:pt x="230" y="1039"/>
                  </a:lnTo>
                  <a:lnTo>
                    <a:pt x="205" y="1030"/>
                  </a:lnTo>
                  <a:lnTo>
                    <a:pt x="182" y="1019"/>
                  </a:lnTo>
                  <a:lnTo>
                    <a:pt x="160" y="1006"/>
                  </a:lnTo>
                  <a:lnTo>
                    <a:pt x="140" y="993"/>
                  </a:lnTo>
                  <a:lnTo>
                    <a:pt x="120" y="978"/>
                  </a:lnTo>
                  <a:lnTo>
                    <a:pt x="102" y="963"/>
                  </a:lnTo>
                  <a:lnTo>
                    <a:pt x="86" y="945"/>
                  </a:lnTo>
                  <a:lnTo>
                    <a:pt x="70" y="926"/>
                  </a:lnTo>
                  <a:lnTo>
                    <a:pt x="56" y="907"/>
                  </a:lnTo>
                  <a:lnTo>
                    <a:pt x="43" y="886"/>
                  </a:lnTo>
                  <a:lnTo>
                    <a:pt x="32" y="864"/>
                  </a:lnTo>
                  <a:lnTo>
                    <a:pt x="23" y="841"/>
                  </a:lnTo>
                  <a:lnTo>
                    <a:pt x="14" y="818"/>
                  </a:lnTo>
                  <a:lnTo>
                    <a:pt x="8" y="796"/>
                  </a:lnTo>
                  <a:lnTo>
                    <a:pt x="4" y="771"/>
                  </a:lnTo>
                  <a:lnTo>
                    <a:pt x="1" y="746"/>
                  </a:lnTo>
                  <a:lnTo>
                    <a:pt x="0" y="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635" name="Group 108">
            <a:extLst>
              <a:ext uri="{FF2B5EF4-FFF2-40B4-BE49-F238E27FC236}">
                <a16:creationId xmlns:a16="http://schemas.microsoft.com/office/drawing/2014/main" id="{582D1C6F-419D-9E03-5732-D349B891E1A1}"/>
              </a:ext>
            </a:extLst>
          </p:cNvPr>
          <p:cNvGrpSpPr>
            <a:grpSpLocks/>
          </p:cNvGrpSpPr>
          <p:nvPr/>
        </p:nvGrpSpPr>
        <p:grpSpPr bwMode="auto">
          <a:xfrm>
            <a:off x="3140075" y="3640138"/>
            <a:ext cx="441325" cy="260350"/>
            <a:chOff x="1014" y="379"/>
            <a:chExt cx="537" cy="383"/>
          </a:xfrm>
        </p:grpSpPr>
        <p:sp>
          <p:nvSpPr>
            <p:cNvPr id="24636" name="Freeform 109">
              <a:extLst>
                <a:ext uri="{FF2B5EF4-FFF2-40B4-BE49-F238E27FC236}">
                  <a16:creationId xmlns:a16="http://schemas.microsoft.com/office/drawing/2014/main" id="{58824C4B-4FFC-71ED-D333-DA3F55315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379"/>
              <a:ext cx="537" cy="383"/>
            </a:xfrm>
            <a:custGeom>
              <a:avLst/>
              <a:gdLst>
                <a:gd name="T0" fmla="*/ 0 w 3224"/>
                <a:gd name="T1" fmla="*/ 0 h 2299"/>
                <a:gd name="T2" fmla="*/ 0 w 3224"/>
                <a:gd name="T3" fmla="*/ 0 h 2299"/>
                <a:gd name="T4" fmla="*/ 0 w 3224"/>
                <a:gd name="T5" fmla="*/ 0 h 2299"/>
                <a:gd name="T6" fmla="*/ 0 w 3224"/>
                <a:gd name="T7" fmla="*/ 0 h 2299"/>
                <a:gd name="T8" fmla="*/ 0 w 3224"/>
                <a:gd name="T9" fmla="*/ 0 h 2299"/>
                <a:gd name="T10" fmla="*/ 0 w 3224"/>
                <a:gd name="T11" fmla="*/ 0 h 2299"/>
                <a:gd name="T12" fmla="*/ 0 w 3224"/>
                <a:gd name="T13" fmla="*/ 0 h 2299"/>
                <a:gd name="T14" fmla="*/ 0 w 3224"/>
                <a:gd name="T15" fmla="*/ 0 h 2299"/>
                <a:gd name="T16" fmla="*/ 0 w 3224"/>
                <a:gd name="T17" fmla="*/ 0 h 2299"/>
                <a:gd name="T18" fmla="*/ 0 w 3224"/>
                <a:gd name="T19" fmla="*/ 0 h 2299"/>
                <a:gd name="T20" fmla="*/ 0 w 3224"/>
                <a:gd name="T21" fmla="*/ 0 h 2299"/>
                <a:gd name="T22" fmla="*/ 0 w 3224"/>
                <a:gd name="T23" fmla="*/ 0 h 2299"/>
                <a:gd name="T24" fmla="*/ 0 w 3224"/>
                <a:gd name="T25" fmla="*/ 0 h 2299"/>
                <a:gd name="T26" fmla="*/ 0 w 3224"/>
                <a:gd name="T27" fmla="*/ 0 h 2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24"/>
                <a:gd name="T43" fmla="*/ 0 h 2299"/>
                <a:gd name="T44" fmla="*/ 3224 w 3224"/>
                <a:gd name="T45" fmla="*/ 2299 h 229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24" h="2299">
                  <a:moveTo>
                    <a:pt x="0" y="736"/>
                  </a:moveTo>
                  <a:lnTo>
                    <a:pt x="0" y="2299"/>
                  </a:lnTo>
                  <a:lnTo>
                    <a:pt x="2375" y="2299"/>
                  </a:lnTo>
                  <a:lnTo>
                    <a:pt x="3224" y="1322"/>
                  </a:lnTo>
                  <a:lnTo>
                    <a:pt x="3224" y="13"/>
                  </a:lnTo>
                  <a:lnTo>
                    <a:pt x="827" y="0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83A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7" name="Freeform 110">
              <a:extLst>
                <a:ext uri="{FF2B5EF4-FFF2-40B4-BE49-F238E27FC236}">
                  <a16:creationId xmlns:a16="http://schemas.microsoft.com/office/drawing/2014/main" id="{A7D586E4-7DEF-1C04-884D-8E38F1562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502"/>
              <a:ext cx="396" cy="260"/>
            </a:xfrm>
            <a:custGeom>
              <a:avLst/>
              <a:gdLst>
                <a:gd name="T0" fmla="*/ 0 w 2375"/>
                <a:gd name="T1" fmla="*/ 0 h 1563"/>
                <a:gd name="T2" fmla="*/ 0 w 2375"/>
                <a:gd name="T3" fmla="*/ 0 h 1563"/>
                <a:gd name="T4" fmla="*/ 0 w 2375"/>
                <a:gd name="T5" fmla="*/ 0 h 1563"/>
                <a:gd name="T6" fmla="*/ 0 w 2375"/>
                <a:gd name="T7" fmla="*/ 0 h 1563"/>
                <a:gd name="T8" fmla="*/ 0 w 2375"/>
                <a:gd name="T9" fmla="*/ 0 h 1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75"/>
                <a:gd name="T16" fmla="*/ 0 h 1563"/>
                <a:gd name="T17" fmla="*/ 2375 w 2375"/>
                <a:gd name="T18" fmla="*/ 1563 h 1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75" h="1563">
                  <a:moveTo>
                    <a:pt x="0" y="0"/>
                  </a:moveTo>
                  <a:lnTo>
                    <a:pt x="0" y="1563"/>
                  </a:lnTo>
                  <a:lnTo>
                    <a:pt x="2375" y="1563"/>
                  </a:lnTo>
                  <a:lnTo>
                    <a:pt x="237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A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8" name="Freeform 111">
              <a:extLst>
                <a:ext uri="{FF2B5EF4-FFF2-40B4-BE49-F238E27FC236}">
                  <a16:creationId xmlns:a16="http://schemas.microsoft.com/office/drawing/2014/main" id="{F901C21C-5D35-8140-E93E-E753A626D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" y="379"/>
              <a:ext cx="537" cy="123"/>
            </a:xfrm>
            <a:custGeom>
              <a:avLst/>
              <a:gdLst>
                <a:gd name="T0" fmla="*/ 0 w 3224"/>
                <a:gd name="T1" fmla="*/ 0 h 738"/>
                <a:gd name="T2" fmla="*/ 0 w 3224"/>
                <a:gd name="T3" fmla="*/ 0 h 738"/>
                <a:gd name="T4" fmla="*/ 0 w 3224"/>
                <a:gd name="T5" fmla="*/ 0 h 738"/>
                <a:gd name="T6" fmla="*/ 0 w 3224"/>
                <a:gd name="T7" fmla="*/ 0 h 738"/>
                <a:gd name="T8" fmla="*/ 0 w 3224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24"/>
                <a:gd name="T16" fmla="*/ 0 h 738"/>
                <a:gd name="T17" fmla="*/ 3224 w 3224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24" h="738">
                  <a:moveTo>
                    <a:pt x="0" y="736"/>
                  </a:moveTo>
                  <a:lnTo>
                    <a:pt x="827" y="0"/>
                  </a:lnTo>
                  <a:lnTo>
                    <a:pt x="3224" y="13"/>
                  </a:lnTo>
                  <a:lnTo>
                    <a:pt x="2375" y="738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4D7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9" name="Freeform 112">
              <a:extLst>
                <a:ext uri="{FF2B5EF4-FFF2-40B4-BE49-F238E27FC236}">
                  <a16:creationId xmlns:a16="http://schemas.microsoft.com/office/drawing/2014/main" id="{661CE63D-0965-E86E-FAB5-86C615ADC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381"/>
              <a:ext cx="141" cy="381"/>
            </a:xfrm>
            <a:custGeom>
              <a:avLst/>
              <a:gdLst>
                <a:gd name="T0" fmla="*/ 0 w 849"/>
                <a:gd name="T1" fmla="*/ 0 h 2286"/>
                <a:gd name="T2" fmla="*/ 0 w 849"/>
                <a:gd name="T3" fmla="*/ 0 h 2286"/>
                <a:gd name="T4" fmla="*/ 0 w 849"/>
                <a:gd name="T5" fmla="*/ 0 h 2286"/>
                <a:gd name="T6" fmla="*/ 0 w 849"/>
                <a:gd name="T7" fmla="*/ 0 h 2286"/>
                <a:gd name="T8" fmla="*/ 0 w 849"/>
                <a:gd name="T9" fmla="*/ 0 h 2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9"/>
                <a:gd name="T16" fmla="*/ 0 h 2286"/>
                <a:gd name="T17" fmla="*/ 849 w 849"/>
                <a:gd name="T18" fmla="*/ 2286 h 22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9" h="2286">
                  <a:moveTo>
                    <a:pt x="0" y="725"/>
                  </a:moveTo>
                  <a:lnTo>
                    <a:pt x="849" y="0"/>
                  </a:lnTo>
                  <a:lnTo>
                    <a:pt x="849" y="1309"/>
                  </a:lnTo>
                  <a:lnTo>
                    <a:pt x="0" y="2286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004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0" name="Freeform 113">
              <a:extLst>
                <a:ext uri="{FF2B5EF4-FFF2-40B4-BE49-F238E27FC236}">
                  <a16:creationId xmlns:a16="http://schemas.microsoft.com/office/drawing/2014/main" id="{57508934-1930-B0D4-8BCA-7EB34F8B2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" y="396"/>
              <a:ext cx="272" cy="87"/>
            </a:xfrm>
            <a:custGeom>
              <a:avLst/>
              <a:gdLst>
                <a:gd name="T0" fmla="*/ 0 w 1632"/>
                <a:gd name="T1" fmla="*/ 0 h 523"/>
                <a:gd name="T2" fmla="*/ 0 w 1632"/>
                <a:gd name="T3" fmla="*/ 0 h 523"/>
                <a:gd name="T4" fmla="*/ 0 w 1632"/>
                <a:gd name="T5" fmla="*/ 0 h 523"/>
                <a:gd name="T6" fmla="*/ 0 w 1632"/>
                <a:gd name="T7" fmla="*/ 0 h 523"/>
                <a:gd name="T8" fmla="*/ 0 w 1632"/>
                <a:gd name="T9" fmla="*/ 0 h 523"/>
                <a:gd name="T10" fmla="*/ 0 w 1632"/>
                <a:gd name="T11" fmla="*/ 0 h 523"/>
                <a:gd name="T12" fmla="*/ 0 w 1632"/>
                <a:gd name="T13" fmla="*/ 0 h 523"/>
                <a:gd name="T14" fmla="*/ 0 w 1632"/>
                <a:gd name="T15" fmla="*/ 0 h 523"/>
                <a:gd name="T16" fmla="*/ 0 w 1632"/>
                <a:gd name="T17" fmla="*/ 0 h 523"/>
                <a:gd name="T18" fmla="*/ 0 w 1632"/>
                <a:gd name="T19" fmla="*/ 0 h 523"/>
                <a:gd name="T20" fmla="*/ 0 w 1632"/>
                <a:gd name="T21" fmla="*/ 0 h 523"/>
                <a:gd name="T22" fmla="*/ 0 w 1632"/>
                <a:gd name="T23" fmla="*/ 0 h 523"/>
                <a:gd name="T24" fmla="*/ 0 w 1632"/>
                <a:gd name="T25" fmla="*/ 0 h 523"/>
                <a:gd name="T26" fmla="*/ 0 w 1632"/>
                <a:gd name="T27" fmla="*/ 0 h 523"/>
                <a:gd name="T28" fmla="*/ 0 w 1632"/>
                <a:gd name="T29" fmla="*/ 0 h 5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32"/>
                <a:gd name="T46" fmla="*/ 0 h 523"/>
                <a:gd name="T47" fmla="*/ 1632 w 1632"/>
                <a:gd name="T48" fmla="*/ 523 h 5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32" h="523">
                  <a:moveTo>
                    <a:pt x="547" y="0"/>
                  </a:moveTo>
                  <a:lnTo>
                    <a:pt x="1632" y="0"/>
                  </a:lnTo>
                  <a:lnTo>
                    <a:pt x="931" y="262"/>
                  </a:lnTo>
                  <a:lnTo>
                    <a:pt x="1084" y="523"/>
                  </a:lnTo>
                  <a:lnTo>
                    <a:pt x="0" y="523"/>
                  </a:lnTo>
                  <a:lnTo>
                    <a:pt x="737" y="262"/>
                  </a:lnTo>
                  <a:lnTo>
                    <a:pt x="547" y="0"/>
                  </a:lnTo>
                  <a:close/>
                  <a:moveTo>
                    <a:pt x="356" y="451"/>
                  </a:moveTo>
                  <a:lnTo>
                    <a:pt x="883" y="451"/>
                  </a:lnTo>
                  <a:lnTo>
                    <a:pt x="778" y="311"/>
                  </a:lnTo>
                  <a:lnTo>
                    <a:pt x="356" y="451"/>
                  </a:lnTo>
                  <a:close/>
                  <a:moveTo>
                    <a:pt x="753" y="72"/>
                  </a:moveTo>
                  <a:lnTo>
                    <a:pt x="1280" y="72"/>
                  </a:lnTo>
                  <a:lnTo>
                    <a:pt x="881" y="212"/>
                  </a:lnTo>
                  <a:lnTo>
                    <a:pt x="753" y="7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1" name="Freeform 114">
              <a:extLst>
                <a:ext uri="{FF2B5EF4-FFF2-40B4-BE49-F238E27FC236}">
                  <a16:creationId xmlns:a16="http://schemas.microsoft.com/office/drawing/2014/main" id="{B2514D83-707A-9DD8-3CAF-FDADC2348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" y="395"/>
              <a:ext cx="272" cy="88"/>
            </a:xfrm>
            <a:custGeom>
              <a:avLst/>
              <a:gdLst>
                <a:gd name="T0" fmla="*/ 0 w 1631"/>
                <a:gd name="T1" fmla="*/ 0 h 523"/>
                <a:gd name="T2" fmla="*/ 0 w 1631"/>
                <a:gd name="T3" fmla="*/ 0 h 523"/>
                <a:gd name="T4" fmla="*/ 0 w 1631"/>
                <a:gd name="T5" fmla="*/ 0 h 523"/>
                <a:gd name="T6" fmla="*/ 0 w 1631"/>
                <a:gd name="T7" fmla="*/ 0 h 523"/>
                <a:gd name="T8" fmla="*/ 0 w 1631"/>
                <a:gd name="T9" fmla="*/ 0 h 523"/>
                <a:gd name="T10" fmla="*/ 0 w 1631"/>
                <a:gd name="T11" fmla="*/ 0 h 523"/>
                <a:gd name="T12" fmla="*/ 0 w 1631"/>
                <a:gd name="T13" fmla="*/ 0 h 523"/>
                <a:gd name="T14" fmla="*/ 0 w 1631"/>
                <a:gd name="T15" fmla="*/ 0 h 523"/>
                <a:gd name="T16" fmla="*/ 0 w 1631"/>
                <a:gd name="T17" fmla="*/ 0 h 523"/>
                <a:gd name="T18" fmla="*/ 0 w 1631"/>
                <a:gd name="T19" fmla="*/ 0 h 523"/>
                <a:gd name="T20" fmla="*/ 0 w 1631"/>
                <a:gd name="T21" fmla="*/ 0 h 523"/>
                <a:gd name="T22" fmla="*/ 0 w 1631"/>
                <a:gd name="T23" fmla="*/ 0 h 523"/>
                <a:gd name="T24" fmla="*/ 0 w 1631"/>
                <a:gd name="T25" fmla="*/ 0 h 523"/>
                <a:gd name="T26" fmla="*/ 0 w 1631"/>
                <a:gd name="T27" fmla="*/ 0 h 523"/>
                <a:gd name="T28" fmla="*/ 0 w 1631"/>
                <a:gd name="T29" fmla="*/ 0 h 5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31"/>
                <a:gd name="T46" fmla="*/ 0 h 523"/>
                <a:gd name="T47" fmla="*/ 1631 w 1631"/>
                <a:gd name="T48" fmla="*/ 523 h 5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31" h="523">
                  <a:moveTo>
                    <a:pt x="547" y="0"/>
                  </a:moveTo>
                  <a:lnTo>
                    <a:pt x="1631" y="0"/>
                  </a:lnTo>
                  <a:lnTo>
                    <a:pt x="931" y="261"/>
                  </a:lnTo>
                  <a:lnTo>
                    <a:pt x="1084" y="523"/>
                  </a:lnTo>
                  <a:lnTo>
                    <a:pt x="0" y="523"/>
                  </a:lnTo>
                  <a:lnTo>
                    <a:pt x="737" y="261"/>
                  </a:lnTo>
                  <a:lnTo>
                    <a:pt x="547" y="0"/>
                  </a:lnTo>
                  <a:close/>
                  <a:moveTo>
                    <a:pt x="356" y="451"/>
                  </a:moveTo>
                  <a:lnTo>
                    <a:pt x="883" y="451"/>
                  </a:lnTo>
                  <a:lnTo>
                    <a:pt x="777" y="311"/>
                  </a:lnTo>
                  <a:lnTo>
                    <a:pt x="356" y="451"/>
                  </a:lnTo>
                  <a:close/>
                  <a:moveTo>
                    <a:pt x="753" y="72"/>
                  </a:moveTo>
                  <a:lnTo>
                    <a:pt x="1280" y="72"/>
                  </a:lnTo>
                  <a:lnTo>
                    <a:pt x="880" y="212"/>
                  </a:lnTo>
                  <a:lnTo>
                    <a:pt x="7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2" name="Freeform 115">
              <a:extLst>
                <a:ext uri="{FF2B5EF4-FFF2-40B4-BE49-F238E27FC236}">
                  <a16:creationId xmlns:a16="http://schemas.microsoft.com/office/drawing/2014/main" id="{306F2FAC-2D1D-184B-BDA1-E8F69463A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544"/>
              <a:ext cx="137" cy="179"/>
            </a:xfrm>
            <a:custGeom>
              <a:avLst/>
              <a:gdLst>
                <a:gd name="T0" fmla="*/ 0 w 822"/>
                <a:gd name="T1" fmla="*/ 0 h 1071"/>
                <a:gd name="T2" fmla="*/ 0 w 822"/>
                <a:gd name="T3" fmla="*/ 0 h 1071"/>
                <a:gd name="T4" fmla="*/ 0 w 822"/>
                <a:gd name="T5" fmla="*/ 0 h 1071"/>
                <a:gd name="T6" fmla="*/ 0 w 822"/>
                <a:gd name="T7" fmla="*/ 0 h 1071"/>
                <a:gd name="T8" fmla="*/ 0 w 822"/>
                <a:gd name="T9" fmla="*/ 0 h 1071"/>
                <a:gd name="T10" fmla="*/ 0 w 822"/>
                <a:gd name="T11" fmla="*/ 0 h 1071"/>
                <a:gd name="T12" fmla="*/ 0 w 822"/>
                <a:gd name="T13" fmla="*/ 0 h 1071"/>
                <a:gd name="T14" fmla="*/ 0 w 822"/>
                <a:gd name="T15" fmla="*/ 0 h 1071"/>
                <a:gd name="T16" fmla="*/ 0 w 822"/>
                <a:gd name="T17" fmla="*/ 0 h 1071"/>
                <a:gd name="T18" fmla="*/ 0 w 822"/>
                <a:gd name="T19" fmla="*/ 0 h 1071"/>
                <a:gd name="T20" fmla="*/ 0 w 822"/>
                <a:gd name="T21" fmla="*/ 0 h 1071"/>
                <a:gd name="T22" fmla="*/ 0 w 822"/>
                <a:gd name="T23" fmla="*/ 0 h 1071"/>
                <a:gd name="T24" fmla="*/ 0 w 822"/>
                <a:gd name="T25" fmla="*/ 0 h 1071"/>
                <a:gd name="T26" fmla="*/ 0 w 822"/>
                <a:gd name="T27" fmla="*/ 0 h 1071"/>
                <a:gd name="T28" fmla="*/ 0 w 822"/>
                <a:gd name="T29" fmla="*/ 0 h 1071"/>
                <a:gd name="T30" fmla="*/ 0 w 822"/>
                <a:gd name="T31" fmla="*/ 0 h 1071"/>
                <a:gd name="T32" fmla="*/ 0 w 822"/>
                <a:gd name="T33" fmla="*/ 0 h 1071"/>
                <a:gd name="T34" fmla="*/ 0 w 822"/>
                <a:gd name="T35" fmla="*/ 0 h 1071"/>
                <a:gd name="T36" fmla="*/ 0 w 822"/>
                <a:gd name="T37" fmla="*/ 0 h 1071"/>
                <a:gd name="T38" fmla="*/ 0 w 822"/>
                <a:gd name="T39" fmla="*/ 0 h 1071"/>
                <a:gd name="T40" fmla="*/ 0 w 822"/>
                <a:gd name="T41" fmla="*/ 0 h 1071"/>
                <a:gd name="T42" fmla="*/ 0 w 822"/>
                <a:gd name="T43" fmla="*/ 0 h 1071"/>
                <a:gd name="T44" fmla="*/ 0 w 822"/>
                <a:gd name="T45" fmla="*/ 0 h 1071"/>
                <a:gd name="T46" fmla="*/ 0 w 822"/>
                <a:gd name="T47" fmla="*/ 0 h 1071"/>
                <a:gd name="T48" fmla="*/ 0 w 822"/>
                <a:gd name="T49" fmla="*/ 0 h 1071"/>
                <a:gd name="T50" fmla="*/ 0 w 822"/>
                <a:gd name="T51" fmla="*/ 0 h 1071"/>
                <a:gd name="T52" fmla="*/ 0 w 822"/>
                <a:gd name="T53" fmla="*/ 0 h 1071"/>
                <a:gd name="T54" fmla="*/ 0 w 822"/>
                <a:gd name="T55" fmla="*/ 0 h 1071"/>
                <a:gd name="T56" fmla="*/ 0 w 822"/>
                <a:gd name="T57" fmla="*/ 0 h 1071"/>
                <a:gd name="T58" fmla="*/ 0 w 822"/>
                <a:gd name="T59" fmla="*/ 0 h 1071"/>
                <a:gd name="T60" fmla="*/ 0 w 822"/>
                <a:gd name="T61" fmla="*/ 0 h 1071"/>
                <a:gd name="T62" fmla="*/ 0 w 822"/>
                <a:gd name="T63" fmla="*/ 0 h 1071"/>
                <a:gd name="T64" fmla="*/ 0 w 822"/>
                <a:gd name="T65" fmla="*/ 0 h 1071"/>
                <a:gd name="T66" fmla="*/ 0 w 822"/>
                <a:gd name="T67" fmla="*/ 0 h 1071"/>
                <a:gd name="T68" fmla="*/ 0 w 822"/>
                <a:gd name="T69" fmla="*/ 0 h 1071"/>
                <a:gd name="T70" fmla="*/ 0 w 822"/>
                <a:gd name="T71" fmla="*/ 0 h 1071"/>
                <a:gd name="T72" fmla="*/ 0 w 822"/>
                <a:gd name="T73" fmla="*/ 0 h 1071"/>
                <a:gd name="T74" fmla="*/ 0 w 822"/>
                <a:gd name="T75" fmla="*/ 0 h 1071"/>
                <a:gd name="T76" fmla="*/ 0 w 822"/>
                <a:gd name="T77" fmla="*/ 0 h 1071"/>
                <a:gd name="T78" fmla="*/ 0 w 822"/>
                <a:gd name="T79" fmla="*/ 0 h 1071"/>
                <a:gd name="T80" fmla="*/ 0 w 822"/>
                <a:gd name="T81" fmla="*/ 0 h 1071"/>
                <a:gd name="T82" fmla="*/ 0 w 822"/>
                <a:gd name="T83" fmla="*/ 0 h 1071"/>
                <a:gd name="T84" fmla="*/ 0 w 822"/>
                <a:gd name="T85" fmla="*/ 0 h 1071"/>
                <a:gd name="T86" fmla="*/ 0 w 822"/>
                <a:gd name="T87" fmla="*/ 0 h 1071"/>
                <a:gd name="T88" fmla="*/ 0 w 822"/>
                <a:gd name="T89" fmla="*/ 0 h 1071"/>
                <a:gd name="T90" fmla="*/ 0 w 822"/>
                <a:gd name="T91" fmla="*/ 0 h 1071"/>
                <a:gd name="T92" fmla="*/ 0 w 822"/>
                <a:gd name="T93" fmla="*/ 0 h 1071"/>
                <a:gd name="T94" fmla="*/ 0 w 822"/>
                <a:gd name="T95" fmla="*/ 0 h 1071"/>
                <a:gd name="T96" fmla="*/ 0 w 822"/>
                <a:gd name="T97" fmla="*/ 0 h 1071"/>
                <a:gd name="T98" fmla="*/ 0 w 822"/>
                <a:gd name="T99" fmla="*/ 0 h 1071"/>
                <a:gd name="T100" fmla="*/ 0 w 822"/>
                <a:gd name="T101" fmla="*/ 0 h 1071"/>
                <a:gd name="T102" fmla="*/ 0 w 822"/>
                <a:gd name="T103" fmla="*/ 0 h 1071"/>
                <a:gd name="T104" fmla="*/ 0 w 822"/>
                <a:gd name="T105" fmla="*/ 0 h 1071"/>
                <a:gd name="T106" fmla="*/ 0 w 822"/>
                <a:gd name="T107" fmla="*/ 0 h 1071"/>
                <a:gd name="T108" fmla="*/ 0 w 822"/>
                <a:gd name="T109" fmla="*/ 0 h 107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22"/>
                <a:gd name="T166" fmla="*/ 0 h 1071"/>
                <a:gd name="T167" fmla="*/ 822 w 822"/>
                <a:gd name="T168" fmla="*/ 1071 h 107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22" h="1071">
                  <a:moveTo>
                    <a:pt x="0" y="721"/>
                  </a:moveTo>
                  <a:lnTo>
                    <a:pt x="129" y="709"/>
                  </a:lnTo>
                  <a:lnTo>
                    <a:pt x="132" y="728"/>
                  </a:lnTo>
                  <a:lnTo>
                    <a:pt x="135" y="747"/>
                  </a:lnTo>
                  <a:lnTo>
                    <a:pt x="139" y="763"/>
                  </a:lnTo>
                  <a:lnTo>
                    <a:pt x="144" y="780"/>
                  </a:lnTo>
                  <a:lnTo>
                    <a:pt x="149" y="795"/>
                  </a:lnTo>
                  <a:lnTo>
                    <a:pt x="157" y="810"/>
                  </a:lnTo>
                  <a:lnTo>
                    <a:pt x="164" y="824"/>
                  </a:lnTo>
                  <a:lnTo>
                    <a:pt x="171" y="837"/>
                  </a:lnTo>
                  <a:lnTo>
                    <a:pt x="181" y="849"/>
                  </a:lnTo>
                  <a:lnTo>
                    <a:pt x="191" y="861"/>
                  </a:lnTo>
                  <a:lnTo>
                    <a:pt x="202" y="871"/>
                  </a:lnTo>
                  <a:lnTo>
                    <a:pt x="215" y="881"/>
                  </a:lnTo>
                  <a:lnTo>
                    <a:pt x="228" y="892"/>
                  </a:lnTo>
                  <a:lnTo>
                    <a:pt x="243" y="901"/>
                  </a:lnTo>
                  <a:lnTo>
                    <a:pt x="258" y="909"/>
                  </a:lnTo>
                  <a:lnTo>
                    <a:pt x="276" y="918"/>
                  </a:lnTo>
                  <a:lnTo>
                    <a:pt x="293" y="925"/>
                  </a:lnTo>
                  <a:lnTo>
                    <a:pt x="312" y="931"/>
                  </a:lnTo>
                  <a:lnTo>
                    <a:pt x="331" y="936"/>
                  </a:lnTo>
                  <a:lnTo>
                    <a:pt x="350" y="941"/>
                  </a:lnTo>
                  <a:lnTo>
                    <a:pt x="371" y="944"/>
                  </a:lnTo>
                  <a:lnTo>
                    <a:pt x="392" y="946"/>
                  </a:lnTo>
                  <a:lnTo>
                    <a:pt x="412" y="948"/>
                  </a:lnTo>
                  <a:lnTo>
                    <a:pt x="434" y="948"/>
                  </a:lnTo>
                  <a:lnTo>
                    <a:pt x="454" y="948"/>
                  </a:lnTo>
                  <a:lnTo>
                    <a:pt x="473" y="947"/>
                  </a:lnTo>
                  <a:lnTo>
                    <a:pt x="490" y="945"/>
                  </a:lnTo>
                  <a:lnTo>
                    <a:pt x="508" y="943"/>
                  </a:lnTo>
                  <a:lnTo>
                    <a:pt x="525" y="938"/>
                  </a:lnTo>
                  <a:lnTo>
                    <a:pt x="542" y="935"/>
                  </a:lnTo>
                  <a:lnTo>
                    <a:pt x="557" y="930"/>
                  </a:lnTo>
                  <a:lnTo>
                    <a:pt x="573" y="925"/>
                  </a:lnTo>
                  <a:lnTo>
                    <a:pt x="587" y="919"/>
                  </a:lnTo>
                  <a:lnTo>
                    <a:pt x="601" y="913"/>
                  </a:lnTo>
                  <a:lnTo>
                    <a:pt x="613" y="905"/>
                  </a:lnTo>
                  <a:lnTo>
                    <a:pt x="625" y="897"/>
                  </a:lnTo>
                  <a:lnTo>
                    <a:pt x="635" y="889"/>
                  </a:lnTo>
                  <a:lnTo>
                    <a:pt x="645" y="880"/>
                  </a:lnTo>
                  <a:lnTo>
                    <a:pt x="654" y="871"/>
                  </a:lnTo>
                  <a:lnTo>
                    <a:pt x="662" y="861"/>
                  </a:lnTo>
                  <a:lnTo>
                    <a:pt x="669" y="850"/>
                  </a:lnTo>
                  <a:lnTo>
                    <a:pt x="674" y="840"/>
                  </a:lnTo>
                  <a:lnTo>
                    <a:pt x="680" y="830"/>
                  </a:lnTo>
                  <a:lnTo>
                    <a:pt x="684" y="818"/>
                  </a:lnTo>
                  <a:lnTo>
                    <a:pt x="687" y="807"/>
                  </a:lnTo>
                  <a:lnTo>
                    <a:pt x="689" y="795"/>
                  </a:lnTo>
                  <a:lnTo>
                    <a:pt x="691" y="784"/>
                  </a:lnTo>
                  <a:lnTo>
                    <a:pt x="691" y="773"/>
                  </a:lnTo>
                  <a:lnTo>
                    <a:pt x="691" y="760"/>
                  </a:lnTo>
                  <a:lnTo>
                    <a:pt x="690" y="749"/>
                  </a:lnTo>
                  <a:lnTo>
                    <a:pt x="687" y="737"/>
                  </a:lnTo>
                  <a:lnTo>
                    <a:pt x="684" y="727"/>
                  </a:lnTo>
                  <a:lnTo>
                    <a:pt x="681" y="717"/>
                  </a:lnTo>
                  <a:lnTo>
                    <a:pt x="675" y="706"/>
                  </a:lnTo>
                  <a:lnTo>
                    <a:pt x="669" y="697"/>
                  </a:lnTo>
                  <a:lnTo>
                    <a:pt x="663" y="688"/>
                  </a:lnTo>
                  <a:lnTo>
                    <a:pt x="655" y="678"/>
                  </a:lnTo>
                  <a:lnTo>
                    <a:pt x="646" y="670"/>
                  </a:lnTo>
                  <a:lnTo>
                    <a:pt x="636" y="662"/>
                  </a:lnTo>
                  <a:lnTo>
                    <a:pt x="626" y="653"/>
                  </a:lnTo>
                  <a:lnTo>
                    <a:pt x="613" y="646"/>
                  </a:lnTo>
                  <a:lnTo>
                    <a:pt x="600" y="639"/>
                  </a:lnTo>
                  <a:lnTo>
                    <a:pt x="585" y="633"/>
                  </a:lnTo>
                  <a:lnTo>
                    <a:pt x="570" y="626"/>
                  </a:lnTo>
                  <a:lnTo>
                    <a:pt x="557" y="622"/>
                  </a:lnTo>
                  <a:lnTo>
                    <a:pt x="543" y="617"/>
                  </a:lnTo>
                  <a:lnTo>
                    <a:pt x="524" y="612"/>
                  </a:lnTo>
                  <a:lnTo>
                    <a:pt x="503" y="606"/>
                  </a:lnTo>
                  <a:lnTo>
                    <a:pt x="479" y="598"/>
                  </a:lnTo>
                  <a:lnTo>
                    <a:pt x="451" y="591"/>
                  </a:lnTo>
                  <a:lnTo>
                    <a:pt x="420" y="584"/>
                  </a:lnTo>
                  <a:lnTo>
                    <a:pt x="386" y="576"/>
                  </a:lnTo>
                  <a:lnTo>
                    <a:pt x="351" y="567"/>
                  </a:lnTo>
                  <a:lnTo>
                    <a:pt x="320" y="559"/>
                  </a:lnTo>
                  <a:lnTo>
                    <a:pt x="291" y="551"/>
                  </a:lnTo>
                  <a:lnTo>
                    <a:pt x="264" y="542"/>
                  </a:lnTo>
                  <a:lnTo>
                    <a:pt x="241" y="534"/>
                  </a:lnTo>
                  <a:lnTo>
                    <a:pt x="220" y="526"/>
                  </a:lnTo>
                  <a:lnTo>
                    <a:pt x="201" y="519"/>
                  </a:lnTo>
                  <a:lnTo>
                    <a:pt x="186" y="511"/>
                  </a:lnTo>
                  <a:lnTo>
                    <a:pt x="168" y="501"/>
                  </a:lnTo>
                  <a:lnTo>
                    <a:pt x="152" y="491"/>
                  </a:lnTo>
                  <a:lnTo>
                    <a:pt x="136" y="479"/>
                  </a:lnTo>
                  <a:lnTo>
                    <a:pt x="122" y="468"/>
                  </a:lnTo>
                  <a:lnTo>
                    <a:pt x="108" y="455"/>
                  </a:lnTo>
                  <a:lnTo>
                    <a:pt x="97" y="442"/>
                  </a:lnTo>
                  <a:lnTo>
                    <a:pt x="85" y="428"/>
                  </a:lnTo>
                  <a:lnTo>
                    <a:pt x="76" y="415"/>
                  </a:lnTo>
                  <a:lnTo>
                    <a:pt x="68" y="399"/>
                  </a:lnTo>
                  <a:lnTo>
                    <a:pt x="59" y="385"/>
                  </a:lnTo>
                  <a:lnTo>
                    <a:pt x="53" y="369"/>
                  </a:lnTo>
                  <a:lnTo>
                    <a:pt x="49" y="354"/>
                  </a:lnTo>
                  <a:lnTo>
                    <a:pt x="45" y="337"/>
                  </a:lnTo>
                  <a:lnTo>
                    <a:pt x="42" y="321"/>
                  </a:lnTo>
                  <a:lnTo>
                    <a:pt x="40" y="303"/>
                  </a:lnTo>
                  <a:lnTo>
                    <a:pt x="40" y="285"/>
                  </a:lnTo>
                  <a:lnTo>
                    <a:pt x="40" y="266"/>
                  </a:lnTo>
                  <a:lnTo>
                    <a:pt x="42" y="247"/>
                  </a:lnTo>
                  <a:lnTo>
                    <a:pt x="46" y="228"/>
                  </a:lnTo>
                  <a:lnTo>
                    <a:pt x="50" y="210"/>
                  </a:lnTo>
                  <a:lnTo>
                    <a:pt x="56" y="192"/>
                  </a:lnTo>
                  <a:lnTo>
                    <a:pt x="65" y="173"/>
                  </a:lnTo>
                  <a:lnTo>
                    <a:pt x="74" y="157"/>
                  </a:lnTo>
                  <a:lnTo>
                    <a:pt x="84" y="139"/>
                  </a:lnTo>
                  <a:lnTo>
                    <a:pt x="96" y="123"/>
                  </a:lnTo>
                  <a:lnTo>
                    <a:pt x="109" y="107"/>
                  </a:lnTo>
                  <a:lnTo>
                    <a:pt x="123" y="93"/>
                  </a:lnTo>
                  <a:lnTo>
                    <a:pt x="138" y="79"/>
                  </a:lnTo>
                  <a:lnTo>
                    <a:pt x="156" y="67"/>
                  </a:lnTo>
                  <a:lnTo>
                    <a:pt x="173" y="55"/>
                  </a:lnTo>
                  <a:lnTo>
                    <a:pt x="193" y="45"/>
                  </a:lnTo>
                  <a:lnTo>
                    <a:pt x="214" y="36"/>
                  </a:lnTo>
                  <a:lnTo>
                    <a:pt x="235" y="27"/>
                  </a:lnTo>
                  <a:lnTo>
                    <a:pt x="257" y="20"/>
                  </a:lnTo>
                  <a:lnTo>
                    <a:pt x="280" y="14"/>
                  </a:lnTo>
                  <a:lnTo>
                    <a:pt x="304" y="10"/>
                  </a:lnTo>
                  <a:lnTo>
                    <a:pt x="328" y="6"/>
                  </a:lnTo>
                  <a:lnTo>
                    <a:pt x="352" y="2"/>
                  </a:lnTo>
                  <a:lnTo>
                    <a:pt x="377" y="1"/>
                  </a:lnTo>
                  <a:lnTo>
                    <a:pt x="403" y="0"/>
                  </a:lnTo>
                  <a:lnTo>
                    <a:pt x="432" y="1"/>
                  </a:lnTo>
                  <a:lnTo>
                    <a:pt x="459" y="2"/>
                  </a:lnTo>
                  <a:lnTo>
                    <a:pt x="486" y="6"/>
                  </a:lnTo>
                  <a:lnTo>
                    <a:pt x="512" y="10"/>
                  </a:lnTo>
                  <a:lnTo>
                    <a:pt x="537" y="15"/>
                  </a:lnTo>
                  <a:lnTo>
                    <a:pt x="561" y="21"/>
                  </a:lnTo>
                  <a:lnTo>
                    <a:pt x="584" y="28"/>
                  </a:lnTo>
                  <a:lnTo>
                    <a:pt x="606" y="38"/>
                  </a:lnTo>
                  <a:lnTo>
                    <a:pt x="628" y="47"/>
                  </a:lnTo>
                  <a:lnTo>
                    <a:pt x="647" y="58"/>
                  </a:lnTo>
                  <a:lnTo>
                    <a:pt x="666" y="70"/>
                  </a:lnTo>
                  <a:lnTo>
                    <a:pt x="684" y="83"/>
                  </a:lnTo>
                  <a:lnTo>
                    <a:pt x="700" y="98"/>
                  </a:lnTo>
                  <a:lnTo>
                    <a:pt x="715" y="112"/>
                  </a:lnTo>
                  <a:lnTo>
                    <a:pt x="729" y="129"/>
                  </a:lnTo>
                  <a:lnTo>
                    <a:pt x="742" y="146"/>
                  </a:lnTo>
                  <a:lnTo>
                    <a:pt x="752" y="165"/>
                  </a:lnTo>
                  <a:lnTo>
                    <a:pt x="762" y="184"/>
                  </a:lnTo>
                  <a:lnTo>
                    <a:pt x="771" y="203"/>
                  </a:lnTo>
                  <a:lnTo>
                    <a:pt x="778" y="223"/>
                  </a:lnTo>
                  <a:lnTo>
                    <a:pt x="783" y="244"/>
                  </a:lnTo>
                  <a:lnTo>
                    <a:pt x="787" y="266"/>
                  </a:lnTo>
                  <a:lnTo>
                    <a:pt x="790" y="287"/>
                  </a:lnTo>
                  <a:lnTo>
                    <a:pt x="792" y="309"/>
                  </a:lnTo>
                  <a:lnTo>
                    <a:pt x="661" y="320"/>
                  </a:lnTo>
                  <a:lnTo>
                    <a:pt x="658" y="296"/>
                  </a:lnTo>
                  <a:lnTo>
                    <a:pt x="653" y="274"/>
                  </a:lnTo>
                  <a:lnTo>
                    <a:pt x="645" y="252"/>
                  </a:lnTo>
                  <a:lnTo>
                    <a:pt x="637" y="234"/>
                  </a:lnTo>
                  <a:lnTo>
                    <a:pt x="633" y="224"/>
                  </a:lnTo>
                  <a:lnTo>
                    <a:pt x="628" y="216"/>
                  </a:lnTo>
                  <a:lnTo>
                    <a:pt x="623" y="208"/>
                  </a:lnTo>
                  <a:lnTo>
                    <a:pt x="616" y="199"/>
                  </a:lnTo>
                  <a:lnTo>
                    <a:pt x="610" y="192"/>
                  </a:lnTo>
                  <a:lnTo>
                    <a:pt x="604" y="185"/>
                  </a:lnTo>
                  <a:lnTo>
                    <a:pt x="597" y="178"/>
                  </a:lnTo>
                  <a:lnTo>
                    <a:pt x="589" y="171"/>
                  </a:lnTo>
                  <a:lnTo>
                    <a:pt x="581" y="165"/>
                  </a:lnTo>
                  <a:lnTo>
                    <a:pt x="573" y="160"/>
                  </a:lnTo>
                  <a:lnTo>
                    <a:pt x="565" y="154"/>
                  </a:lnTo>
                  <a:lnTo>
                    <a:pt x="555" y="150"/>
                  </a:lnTo>
                  <a:lnTo>
                    <a:pt x="545" y="144"/>
                  </a:lnTo>
                  <a:lnTo>
                    <a:pt x="536" y="140"/>
                  </a:lnTo>
                  <a:lnTo>
                    <a:pt x="524" y="137"/>
                  </a:lnTo>
                  <a:lnTo>
                    <a:pt x="514" y="134"/>
                  </a:lnTo>
                  <a:lnTo>
                    <a:pt x="490" y="128"/>
                  </a:lnTo>
                  <a:lnTo>
                    <a:pt x="465" y="125"/>
                  </a:lnTo>
                  <a:lnTo>
                    <a:pt x="438" y="122"/>
                  </a:lnTo>
                  <a:lnTo>
                    <a:pt x="409" y="122"/>
                  </a:lnTo>
                  <a:lnTo>
                    <a:pt x="379" y="122"/>
                  </a:lnTo>
                  <a:lnTo>
                    <a:pt x="351" y="124"/>
                  </a:lnTo>
                  <a:lnTo>
                    <a:pt x="325" y="128"/>
                  </a:lnTo>
                  <a:lnTo>
                    <a:pt x="302" y="133"/>
                  </a:lnTo>
                  <a:lnTo>
                    <a:pt x="280" y="139"/>
                  </a:lnTo>
                  <a:lnTo>
                    <a:pt x="260" y="146"/>
                  </a:lnTo>
                  <a:lnTo>
                    <a:pt x="252" y="152"/>
                  </a:lnTo>
                  <a:lnTo>
                    <a:pt x="244" y="156"/>
                  </a:lnTo>
                  <a:lnTo>
                    <a:pt x="235" y="161"/>
                  </a:lnTo>
                  <a:lnTo>
                    <a:pt x="228" y="167"/>
                  </a:lnTo>
                  <a:lnTo>
                    <a:pt x="215" y="179"/>
                  </a:lnTo>
                  <a:lnTo>
                    <a:pt x="203" y="191"/>
                  </a:lnTo>
                  <a:lnTo>
                    <a:pt x="193" y="203"/>
                  </a:lnTo>
                  <a:lnTo>
                    <a:pt x="186" y="217"/>
                  </a:lnTo>
                  <a:lnTo>
                    <a:pt x="179" y="231"/>
                  </a:lnTo>
                  <a:lnTo>
                    <a:pt x="174" y="246"/>
                  </a:lnTo>
                  <a:lnTo>
                    <a:pt x="172" y="261"/>
                  </a:lnTo>
                  <a:lnTo>
                    <a:pt x="171" y="276"/>
                  </a:lnTo>
                  <a:lnTo>
                    <a:pt x="172" y="291"/>
                  </a:lnTo>
                  <a:lnTo>
                    <a:pt x="173" y="303"/>
                  </a:lnTo>
                  <a:lnTo>
                    <a:pt x="176" y="315"/>
                  </a:lnTo>
                  <a:lnTo>
                    <a:pt x="182" y="328"/>
                  </a:lnTo>
                  <a:lnTo>
                    <a:pt x="187" y="338"/>
                  </a:lnTo>
                  <a:lnTo>
                    <a:pt x="194" y="349"/>
                  </a:lnTo>
                  <a:lnTo>
                    <a:pt x="202" y="359"/>
                  </a:lnTo>
                  <a:lnTo>
                    <a:pt x="212" y="368"/>
                  </a:lnTo>
                  <a:lnTo>
                    <a:pt x="217" y="372"/>
                  </a:lnTo>
                  <a:lnTo>
                    <a:pt x="223" y="378"/>
                  </a:lnTo>
                  <a:lnTo>
                    <a:pt x="231" y="382"/>
                  </a:lnTo>
                  <a:lnTo>
                    <a:pt x="240" y="386"/>
                  </a:lnTo>
                  <a:lnTo>
                    <a:pt x="259" y="395"/>
                  </a:lnTo>
                  <a:lnTo>
                    <a:pt x="283" y="405"/>
                  </a:lnTo>
                  <a:lnTo>
                    <a:pt x="311" y="414"/>
                  </a:lnTo>
                  <a:lnTo>
                    <a:pt x="342" y="423"/>
                  </a:lnTo>
                  <a:lnTo>
                    <a:pt x="378" y="433"/>
                  </a:lnTo>
                  <a:lnTo>
                    <a:pt x="418" y="442"/>
                  </a:lnTo>
                  <a:lnTo>
                    <a:pt x="458" y="451"/>
                  </a:lnTo>
                  <a:lnTo>
                    <a:pt x="494" y="461"/>
                  </a:lnTo>
                  <a:lnTo>
                    <a:pt x="528" y="469"/>
                  </a:lnTo>
                  <a:lnTo>
                    <a:pt x="558" y="477"/>
                  </a:lnTo>
                  <a:lnTo>
                    <a:pt x="585" y="485"/>
                  </a:lnTo>
                  <a:lnTo>
                    <a:pt x="609" y="494"/>
                  </a:lnTo>
                  <a:lnTo>
                    <a:pt x="630" y="501"/>
                  </a:lnTo>
                  <a:lnTo>
                    <a:pt x="646" y="508"/>
                  </a:lnTo>
                  <a:lnTo>
                    <a:pt x="668" y="519"/>
                  </a:lnTo>
                  <a:lnTo>
                    <a:pt x="689" y="530"/>
                  </a:lnTo>
                  <a:lnTo>
                    <a:pt x="708" y="542"/>
                  </a:lnTo>
                  <a:lnTo>
                    <a:pt x="725" y="555"/>
                  </a:lnTo>
                  <a:lnTo>
                    <a:pt x="741" y="569"/>
                  </a:lnTo>
                  <a:lnTo>
                    <a:pt x="755" y="583"/>
                  </a:lnTo>
                  <a:lnTo>
                    <a:pt x="769" y="598"/>
                  </a:lnTo>
                  <a:lnTo>
                    <a:pt x="780" y="614"/>
                  </a:lnTo>
                  <a:lnTo>
                    <a:pt x="790" y="630"/>
                  </a:lnTo>
                  <a:lnTo>
                    <a:pt x="799" y="647"/>
                  </a:lnTo>
                  <a:lnTo>
                    <a:pt x="806" y="665"/>
                  </a:lnTo>
                  <a:lnTo>
                    <a:pt x="812" y="682"/>
                  </a:lnTo>
                  <a:lnTo>
                    <a:pt x="817" y="701"/>
                  </a:lnTo>
                  <a:lnTo>
                    <a:pt x="820" y="721"/>
                  </a:lnTo>
                  <a:lnTo>
                    <a:pt x="822" y="740"/>
                  </a:lnTo>
                  <a:lnTo>
                    <a:pt x="822" y="761"/>
                  </a:lnTo>
                  <a:lnTo>
                    <a:pt x="822" y="782"/>
                  </a:lnTo>
                  <a:lnTo>
                    <a:pt x="820" y="802"/>
                  </a:lnTo>
                  <a:lnTo>
                    <a:pt x="816" y="821"/>
                  </a:lnTo>
                  <a:lnTo>
                    <a:pt x="811" y="841"/>
                  </a:lnTo>
                  <a:lnTo>
                    <a:pt x="805" y="861"/>
                  </a:lnTo>
                  <a:lnTo>
                    <a:pt x="797" y="879"/>
                  </a:lnTo>
                  <a:lnTo>
                    <a:pt x="787" y="898"/>
                  </a:lnTo>
                  <a:lnTo>
                    <a:pt x="776" y="917"/>
                  </a:lnTo>
                  <a:lnTo>
                    <a:pt x="763" y="934"/>
                  </a:lnTo>
                  <a:lnTo>
                    <a:pt x="750" y="951"/>
                  </a:lnTo>
                  <a:lnTo>
                    <a:pt x="734" y="966"/>
                  </a:lnTo>
                  <a:lnTo>
                    <a:pt x="718" y="982"/>
                  </a:lnTo>
                  <a:lnTo>
                    <a:pt x="700" y="995"/>
                  </a:lnTo>
                  <a:lnTo>
                    <a:pt x="682" y="1008"/>
                  </a:lnTo>
                  <a:lnTo>
                    <a:pt x="661" y="1019"/>
                  </a:lnTo>
                  <a:lnTo>
                    <a:pt x="640" y="1031"/>
                  </a:lnTo>
                  <a:lnTo>
                    <a:pt x="617" y="1040"/>
                  </a:lnTo>
                  <a:lnTo>
                    <a:pt x="595" y="1048"/>
                  </a:lnTo>
                  <a:lnTo>
                    <a:pt x="571" y="1056"/>
                  </a:lnTo>
                  <a:lnTo>
                    <a:pt x="546" y="1061"/>
                  </a:lnTo>
                  <a:lnTo>
                    <a:pt x="521" y="1065"/>
                  </a:lnTo>
                  <a:lnTo>
                    <a:pt x="494" y="1068"/>
                  </a:lnTo>
                  <a:lnTo>
                    <a:pt x="468" y="1070"/>
                  </a:lnTo>
                  <a:lnTo>
                    <a:pt x="440" y="1071"/>
                  </a:lnTo>
                  <a:lnTo>
                    <a:pt x="406" y="1070"/>
                  </a:lnTo>
                  <a:lnTo>
                    <a:pt x="373" y="1068"/>
                  </a:lnTo>
                  <a:lnTo>
                    <a:pt x="342" y="1065"/>
                  </a:lnTo>
                  <a:lnTo>
                    <a:pt x="312" y="1061"/>
                  </a:lnTo>
                  <a:lnTo>
                    <a:pt x="283" y="1055"/>
                  </a:lnTo>
                  <a:lnTo>
                    <a:pt x="256" y="1048"/>
                  </a:lnTo>
                  <a:lnTo>
                    <a:pt x="230" y="1040"/>
                  </a:lnTo>
                  <a:lnTo>
                    <a:pt x="205" y="1030"/>
                  </a:lnTo>
                  <a:lnTo>
                    <a:pt x="183" y="1019"/>
                  </a:lnTo>
                  <a:lnTo>
                    <a:pt x="161" y="1007"/>
                  </a:lnTo>
                  <a:lnTo>
                    <a:pt x="140" y="993"/>
                  </a:lnTo>
                  <a:lnTo>
                    <a:pt x="120" y="979"/>
                  </a:lnTo>
                  <a:lnTo>
                    <a:pt x="103" y="962"/>
                  </a:lnTo>
                  <a:lnTo>
                    <a:pt x="86" y="946"/>
                  </a:lnTo>
                  <a:lnTo>
                    <a:pt x="71" y="927"/>
                  </a:lnTo>
                  <a:lnTo>
                    <a:pt x="56" y="906"/>
                  </a:lnTo>
                  <a:lnTo>
                    <a:pt x="44" y="886"/>
                  </a:lnTo>
                  <a:lnTo>
                    <a:pt x="32" y="864"/>
                  </a:lnTo>
                  <a:lnTo>
                    <a:pt x="23" y="842"/>
                  </a:lnTo>
                  <a:lnTo>
                    <a:pt x="16" y="819"/>
                  </a:lnTo>
                  <a:lnTo>
                    <a:pt x="10" y="795"/>
                  </a:lnTo>
                  <a:lnTo>
                    <a:pt x="5" y="772"/>
                  </a:lnTo>
                  <a:lnTo>
                    <a:pt x="1" y="747"/>
                  </a:lnTo>
                  <a:lnTo>
                    <a:pt x="0" y="7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3" name="Freeform 116">
              <a:extLst>
                <a:ext uri="{FF2B5EF4-FFF2-40B4-BE49-F238E27FC236}">
                  <a16:creationId xmlns:a16="http://schemas.microsoft.com/office/drawing/2014/main" id="{245AF765-5226-3633-EBE5-68E22FD9C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" y="541"/>
              <a:ext cx="137" cy="178"/>
            </a:xfrm>
            <a:custGeom>
              <a:avLst/>
              <a:gdLst>
                <a:gd name="T0" fmla="*/ 0 w 822"/>
                <a:gd name="T1" fmla="*/ 0 h 1070"/>
                <a:gd name="T2" fmla="*/ 0 w 822"/>
                <a:gd name="T3" fmla="*/ 0 h 1070"/>
                <a:gd name="T4" fmla="*/ 0 w 822"/>
                <a:gd name="T5" fmla="*/ 0 h 1070"/>
                <a:gd name="T6" fmla="*/ 0 w 822"/>
                <a:gd name="T7" fmla="*/ 0 h 1070"/>
                <a:gd name="T8" fmla="*/ 0 w 822"/>
                <a:gd name="T9" fmla="*/ 0 h 1070"/>
                <a:gd name="T10" fmla="*/ 0 w 822"/>
                <a:gd name="T11" fmla="*/ 0 h 1070"/>
                <a:gd name="T12" fmla="*/ 0 w 822"/>
                <a:gd name="T13" fmla="*/ 0 h 1070"/>
                <a:gd name="T14" fmla="*/ 0 w 822"/>
                <a:gd name="T15" fmla="*/ 0 h 1070"/>
                <a:gd name="T16" fmla="*/ 0 w 822"/>
                <a:gd name="T17" fmla="*/ 0 h 1070"/>
                <a:gd name="T18" fmla="*/ 0 w 822"/>
                <a:gd name="T19" fmla="*/ 0 h 1070"/>
                <a:gd name="T20" fmla="*/ 0 w 822"/>
                <a:gd name="T21" fmla="*/ 0 h 1070"/>
                <a:gd name="T22" fmla="*/ 0 w 822"/>
                <a:gd name="T23" fmla="*/ 0 h 1070"/>
                <a:gd name="T24" fmla="*/ 0 w 822"/>
                <a:gd name="T25" fmla="*/ 0 h 1070"/>
                <a:gd name="T26" fmla="*/ 0 w 822"/>
                <a:gd name="T27" fmla="*/ 0 h 1070"/>
                <a:gd name="T28" fmla="*/ 0 w 822"/>
                <a:gd name="T29" fmla="*/ 0 h 1070"/>
                <a:gd name="T30" fmla="*/ 0 w 822"/>
                <a:gd name="T31" fmla="*/ 0 h 1070"/>
                <a:gd name="T32" fmla="*/ 0 w 822"/>
                <a:gd name="T33" fmla="*/ 0 h 1070"/>
                <a:gd name="T34" fmla="*/ 0 w 822"/>
                <a:gd name="T35" fmla="*/ 0 h 1070"/>
                <a:gd name="T36" fmla="*/ 0 w 822"/>
                <a:gd name="T37" fmla="*/ 0 h 1070"/>
                <a:gd name="T38" fmla="*/ 0 w 822"/>
                <a:gd name="T39" fmla="*/ 0 h 1070"/>
                <a:gd name="T40" fmla="*/ 0 w 822"/>
                <a:gd name="T41" fmla="*/ 0 h 1070"/>
                <a:gd name="T42" fmla="*/ 0 w 822"/>
                <a:gd name="T43" fmla="*/ 0 h 1070"/>
                <a:gd name="T44" fmla="*/ 0 w 822"/>
                <a:gd name="T45" fmla="*/ 0 h 1070"/>
                <a:gd name="T46" fmla="*/ 0 w 822"/>
                <a:gd name="T47" fmla="*/ 0 h 1070"/>
                <a:gd name="T48" fmla="*/ 0 w 822"/>
                <a:gd name="T49" fmla="*/ 0 h 1070"/>
                <a:gd name="T50" fmla="*/ 0 w 822"/>
                <a:gd name="T51" fmla="*/ 0 h 1070"/>
                <a:gd name="T52" fmla="*/ 0 w 822"/>
                <a:gd name="T53" fmla="*/ 0 h 1070"/>
                <a:gd name="T54" fmla="*/ 0 w 822"/>
                <a:gd name="T55" fmla="*/ 0 h 1070"/>
                <a:gd name="T56" fmla="*/ 0 w 822"/>
                <a:gd name="T57" fmla="*/ 0 h 1070"/>
                <a:gd name="T58" fmla="*/ 0 w 822"/>
                <a:gd name="T59" fmla="*/ 0 h 1070"/>
                <a:gd name="T60" fmla="*/ 0 w 822"/>
                <a:gd name="T61" fmla="*/ 0 h 1070"/>
                <a:gd name="T62" fmla="*/ 0 w 822"/>
                <a:gd name="T63" fmla="*/ 0 h 1070"/>
                <a:gd name="T64" fmla="*/ 0 w 822"/>
                <a:gd name="T65" fmla="*/ 0 h 1070"/>
                <a:gd name="T66" fmla="*/ 0 w 822"/>
                <a:gd name="T67" fmla="*/ 0 h 1070"/>
                <a:gd name="T68" fmla="*/ 0 w 822"/>
                <a:gd name="T69" fmla="*/ 0 h 1070"/>
                <a:gd name="T70" fmla="*/ 0 w 822"/>
                <a:gd name="T71" fmla="*/ 0 h 1070"/>
                <a:gd name="T72" fmla="*/ 0 w 822"/>
                <a:gd name="T73" fmla="*/ 0 h 1070"/>
                <a:gd name="T74" fmla="*/ 0 w 822"/>
                <a:gd name="T75" fmla="*/ 0 h 1070"/>
                <a:gd name="T76" fmla="*/ 0 w 822"/>
                <a:gd name="T77" fmla="*/ 0 h 1070"/>
                <a:gd name="T78" fmla="*/ 0 w 822"/>
                <a:gd name="T79" fmla="*/ 0 h 1070"/>
                <a:gd name="T80" fmla="*/ 0 w 822"/>
                <a:gd name="T81" fmla="*/ 0 h 1070"/>
                <a:gd name="T82" fmla="*/ 0 w 822"/>
                <a:gd name="T83" fmla="*/ 0 h 1070"/>
                <a:gd name="T84" fmla="*/ 0 w 822"/>
                <a:gd name="T85" fmla="*/ 0 h 1070"/>
                <a:gd name="T86" fmla="*/ 0 w 822"/>
                <a:gd name="T87" fmla="*/ 0 h 1070"/>
                <a:gd name="T88" fmla="*/ 0 w 822"/>
                <a:gd name="T89" fmla="*/ 0 h 1070"/>
                <a:gd name="T90" fmla="*/ 0 w 822"/>
                <a:gd name="T91" fmla="*/ 0 h 1070"/>
                <a:gd name="T92" fmla="*/ 0 w 822"/>
                <a:gd name="T93" fmla="*/ 0 h 1070"/>
                <a:gd name="T94" fmla="*/ 0 w 822"/>
                <a:gd name="T95" fmla="*/ 0 h 1070"/>
                <a:gd name="T96" fmla="*/ 0 w 822"/>
                <a:gd name="T97" fmla="*/ 0 h 1070"/>
                <a:gd name="T98" fmla="*/ 0 w 822"/>
                <a:gd name="T99" fmla="*/ 0 h 1070"/>
                <a:gd name="T100" fmla="*/ 0 w 822"/>
                <a:gd name="T101" fmla="*/ 0 h 1070"/>
                <a:gd name="T102" fmla="*/ 0 w 822"/>
                <a:gd name="T103" fmla="*/ 0 h 1070"/>
                <a:gd name="T104" fmla="*/ 0 w 822"/>
                <a:gd name="T105" fmla="*/ 0 h 1070"/>
                <a:gd name="T106" fmla="*/ 0 w 822"/>
                <a:gd name="T107" fmla="*/ 0 h 1070"/>
                <a:gd name="T108" fmla="*/ 0 w 822"/>
                <a:gd name="T109" fmla="*/ 0 h 10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22"/>
                <a:gd name="T166" fmla="*/ 0 h 1070"/>
                <a:gd name="T167" fmla="*/ 822 w 822"/>
                <a:gd name="T168" fmla="*/ 1070 h 10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22" h="1070">
                  <a:moveTo>
                    <a:pt x="0" y="720"/>
                  </a:moveTo>
                  <a:lnTo>
                    <a:pt x="128" y="709"/>
                  </a:lnTo>
                  <a:lnTo>
                    <a:pt x="131" y="728"/>
                  </a:lnTo>
                  <a:lnTo>
                    <a:pt x="135" y="746"/>
                  </a:lnTo>
                  <a:lnTo>
                    <a:pt x="139" y="764"/>
                  </a:lnTo>
                  <a:lnTo>
                    <a:pt x="144" y="780"/>
                  </a:lnTo>
                  <a:lnTo>
                    <a:pt x="149" y="796"/>
                  </a:lnTo>
                  <a:lnTo>
                    <a:pt x="156" y="810"/>
                  </a:lnTo>
                  <a:lnTo>
                    <a:pt x="164" y="824"/>
                  </a:lnTo>
                  <a:lnTo>
                    <a:pt x="171" y="836"/>
                  </a:lnTo>
                  <a:lnTo>
                    <a:pt x="180" y="849"/>
                  </a:lnTo>
                  <a:lnTo>
                    <a:pt x="190" y="860"/>
                  </a:lnTo>
                  <a:lnTo>
                    <a:pt x="202" y="871"/>
                  </a:lnTo>
                  <a:lnTo>
                    <a:pt x="214" y="882"/>
                  </a:lnTo>
                  <a:lnTo>
                    <a:pt x="228" y="891"/>
                  </a:lnTo>
                  <a:lnTo>
                    <a:pt x="242" y="900"/>
                  </a:lnTo>
                  <a:lnTo>
                    <a:pt x="258" y="909"/>
                  </a:lnTo>
                  <a:lnTo>
                    <a:pt x="275" y="917"/>
                  </a:lnTo>
                  <a:lnTo>
                    <a:pt x="293" y="924"/>
                  </a:lnTo>
                  <a:lnTo>
                    <a:pt x="312" y="930"/>
                  </a:lnTo>
                  <a:lnTo>
                    <a:pt x="330" y="936"/>
                  </a:lnTo>
                  <a:lnTo>
                    <a:pt x="350" y="940"/>
                  </a:lnTo>
                  <a:lnTo>
                    <a:pt x="371" y="943"/>
                  </a:lnTo>
                  <a:lnTo>
                    <a:pt x="390" y="946"/>
                  </a:lnTo>
                  <a:lnTo>
                    <a:pt x="412" y="947"/>
                  </a:lnTo>
                  <a:lnTo>
                    <a:pt x="434" y="948"/>
                  </a:lnTo>
                  <a:lnTo>
                    <a:pt x="453" y="947"/>
                  </a:lnTo>
                  <a:lnTo>
                    <a:pt x="472" y="946"/>
                  </a:lnTo>
                  <a:lnTo>
                    <a:pt x="490" y="944"/>
                  </a:lnTo>
                  <a:lnTo>
                    <a:pt x="507" y="942"/>
                  </a:lnTo>
                  <a:lnTo>
                    <a:pt x="525" y="939"/>
                  </a:lnTo>
                  <a:lnTo>
                    <a:pt x="540" y="935"/>
                  </a:lnTo>
                  <a:lnTo>
                    <a:pt x="557" y="929"/>
                  </a:lnTo>
                  <a:lnTo>
                    <a:pt x="571" y="924"/>
                  </a:lnTo>
                  <a:lnTo>
                    <a:pt x="586" y="918"/>
                  </a:lnTo>
                  <a:lnTo>
                    <a:pt x="600" y="912"/>
                  </a:lnTo>
                  <a:lnTo>
                    <a:pt x="613" y="905"/>
                  </a:lnTo>
                  <a:lnTo>
                    <a:pt x="624" y="897"/>
                  </a:lnTo>
                  <a:lnTo>
                    <a:pt x="635" y="889"/>
                  </a:lnTo>
                  <a:lnTo>
                    <a:pt x="645" y="880"/>
                  </a:lnTo>
                  <a:lnTo>
                    <a:pt x="653" y="870"/>
                  </a:lnTo>
                  <a:lnTo>
                    <a:pt x="662" y="861"/>
                  </a:lnTo>
                  <a:lnTo>
                    <a:pt x="668" y="851"/>
                  </a:lnTo>
                  <a:lnTo>
                    <a:pt x="674" y="840"/>
                  </a:lnTo>
                  <a:lnTo>
                    <a:pt x="679" y="829"/>
                  </a:lnTo>
                  <a:lnTo>
                    <a:pt x="683" y="818"/>
                  </a:lnTo>
                  <a:lnTo>
                    <a:pt x="686" y="807"/>
                  </a:lnTo>
                  <a:lnTo>
                    <a:pt x="688" y="796"/>
                  </a:lnTo>
                  <a:lnTo>
                    <a:pt x="691" y="784"/>
                  </a:lnTo>
                  <a:lnTo>
                    <a:pt x="691" y="772"/>
                  </a:lnTo>
                  <a:lnTo>
                    <a:pt x="691" y="760"/>
                  </a:lnTo>
                  <a:lnTo>
                    <a:pt x="688" y="748"/>
                  </a:lnTo>
                  <a:lnTo>
                    <a:pt x="686" y="738"/>
                  </a:lnTo>
                  <a:lnTo>
                    <a:pt x="683" y="726"/>
                  </a:lnTo>
                  <a:lnTo>
                    <a:pt x="679" y="716"/>
                  </a:lnTo>
                  <a:lnTo>
                    <a:pt x="675" y="705"/>
                  </a:lnTo>
                  <a:lnTo>
                    <a:pt x="669" y="696"/>
                  </a:lnTo>
                  <a:lnTo>
                    <a:pt x="663" y="687"/>
                  </a:lnTo>
                  <a:lnTo>
                    <a:pt x="654" y="677"/>
                  </a:lnTo>
                  <a:lnTo>
                    <a:pt x="646" y="669"/>
                  </a:lnTo>
                  <a:lnTo>
                    <a:pt x="636" y="661"/>
                  </a:lnTo>
                  <a:lnTo>
                    <a:pt x="625" y="654"/>
                  </a:lnTo>
                  <a:lnTo>
                    <a:pt x="613" y="646"/>
                  </a:lnTo>
                  <a:lnTo>
                    <a:pt x="599" y="639"/>
                  </a:lnTo>
                  <a:lnTo>
                    <a:pt x="585" y="632"/>
                  </a:lnTo>
                  <a:lnTo>
                    <a:pt x="569" y="626"/>
                  </a:lnTo>
                  <a:lnTo>
                    <a:pt x="557" y="622"/>
                  </a:lnTo>
                  <a:lnTo>
                    <a:pt x="542" y="616"/>
                  </a:lnTo>
                  <a:lnTo>
                    <a:pt x="524" y="611"/>
                  </a:lnTo>
                  <a:lnTo>
                    <a:pt x="502" y="605"/>
                  </a:lnTo>
                  <a:lnTo>
                    <a:pt x="478" y="599"/>
                  </a:lnTo>
                  <a:lnTo>
                    <a:pt x="450" y="591"/>
                  </a:lnTo>
                  <a:lnTo>
                    <a:pt x="419" y="583"/>
                  </a:lnTo>
                  <a:lnTo>
                    <a:pt x="385" y="575"/>
                  </a:lnTo>
                  <a:lnTo>
                    <a:pt x="351" y="567"/>
                  </a:lnTo>
                  <a:lnTo>
                    <a:pt x="319" y="558"/>
                  </a:lnTo>
                  <a:lnTo>
                    <a:pt x="290" y="550"/>
                  </a:lnTo>
                  <a:lnTo>
                    <a:pt x="264" y="542"/>
                  </a:lnTo>
                  <a:lnTo>
                    <a:pt x="240" y="533"/>
                  </a:lnTo>
                  <a:lnTo>
                    <a:pt x="219" y="526"/>
                  </a:lnTo>
                  <a:lnTo>
                    <a:pt x="201" y="518"/>
                  </a:lnTo>
                  <a:lnTo>
                    <a:pt x="185" y="511"/>
                  </a:lnTo>
                  <a:lnTo>
                    <a:pt x="168" y="500"/>
                  </a:lnTo>
                  <a:lnTo>
                    <a:pt x="151" y="490"/>
                  </a:lnTo>
                  <a:lnTo>
                    <a:pt x="136" y="478"/>
                  </a:lnTo>
                  <a:lnTo>
                    <a:pt x="121" y="467"/>
                  </a:lnTo>
                  <a:lnTo>
                    <a:pt x="108" y="455"/>
                  </a:lnTo>
                  <a:lnTo>
                    <a:pt x="95" y="442"/>
                  </a:lnTo>
                  <a:lnTo>
                    <a:pt x="85" y="429"/>
                  </a:lnTo>
                  <a:lnTo>
                    <a:pt x="76" y="414"/>
                  </a:lnTo>
                  <a:lnTo>
                    <a:pt x="66" y="400"/>
                  </a:lnTo>
                  <a:lnTo>
                    <a:pt x="59" y="384"/>
                  </a:lnTo>
                  <a:lnTo>
                    <a:pt x="53" y="370"/>
                  </a:lnTo>
                  <a:lnTo>
                    <a:pt x="48" y="353"/>
                  </a:lnTo>
                  <a:lnTo>
                    <a:pt x="44" y="336"/>
                  </a:lnTo>
                  <a:lnTo>
                    <a:pt x="41" y="320"/>
                  </a:lnTo>
                  <a:lnTo>
                    <a:pt x="39" y="303"/>
                  </a:lnTo>
                  <a:lnTo>
                    <a:pt x="39" y="286"/>
                  </a:lnTo>
                  <a:lnTo>
                    <a:pt x="39" y="266"/>
                  </a:lnTo>
                  <a:lnTo>
                    <a:pt x="41" y="246"/>
                  </a:lnTo>
                  <a:lnTo>
                    <a:pt x="45" y="228"/>
                  </a:lnTo>
                  <a:lnTo>
                    <a:pt x="50" y="210"/>
                  </a:lnTo>
                  <a:lnTo>
                    <a:pt x="56" y="191"/>
                  </a:lnTo>
                  <a:lnTo>
                    <a:pt x="64" y="174"/>
                  </a:lnTo>
                  <a:lnTo>
                    <a:pt x="72" y="156"/>
                  </a:lnTo>
                  <a:lnTo>
                    <a:pt x="83" y="138"/>
                  </a:lnTo>
                  <a:lnTo>
                    <a:pt x="95" y="122"/>
                  </a:lnTo>
                  <a:lnTo>
                    <a:pt x="108" y="106"/>
                  </a:lnTo>
                  <a:lnTo>
                    <a:pt x="122" y="93"/>
                  </a:lnTo>
                  <a:lnTo>
                    <a:pt x="138" y="79"/>
                  </a:lnTo>
                  <a:lnTo>
                    <a:pt x="155" y="67"/>
                  </a:lnTo>
                  <a:lnTo>
                    <a:pt x="173" y="56"/>
                  </a:lnTo>
                  <a:lnTo>
                    <a:pt x="193" y="44"/>
                  </a:lnTo>
                  <a:lnTo>
                    <a:pt x="213" y="35"/>
                  </a:lnTo>
                  <a:lnTo>
                    <a:pt x="235" y="28"/>
                  </a:lnTo>
                  <a:lnTo>
                    <a:pt x="257" y="20"/>
                  </a:lnTo>
                  <a:lnTo>
                    <a:pt x="279" y="14"/>
                  </a:lnTo>
                  <a:lnTo>
                    <a:pt x="303" y="9"/>
                  </a:lnTo>
                  <a:lnTo>
                    <a:pt x="327" y="5"/>
                  </a:lnTo>
                  <a:lnTo>
                    <a:pt x="352" y="3"/>
                  </a:lnTo>
                  <a:lnTo>
                    <a:pt x="377" y="1"/>
                  </a:lnTo>
                  <a:lnTo>
                    <a:pt x="403" y="0"/>
                  </a:lnTo>
                  <a:lnTo>
                    <a:pt x="431" y="1"/>
                  </a:lnTo>
                  <a:lnTo>
                    <a:pt x="459" y="3"/>
                  </a:lnTo>
                  <a:lnTo>
                    <a:pt x="486" y="6"/>
                  </a:lnTo>
                  <a:lnTo>
                    <a:pt x="511" y="9"/>
                  </a:lnTo>
                  <a:lnTo>
                    <a:pt x="536" y="14"/>
                  </a:lnTo>
                  <a:lnTo>
                    <a:pt x="560" y="21"/>
                  </a:lnTo>
                  <a:lnTo>
                    <a:pt x="583" y="29"/>
                  </a:lnTo>
                  <a:lnTo>
                    <a:pt x="606" y="37"/>
                  </a:lnTo>
                  <a:lnTo>
                    <a:pt x="627" y="47"/>
                  </a:lnTo>
                  <a:lnTo>
                    <a:pt x="647" y="58"/>
                  </a:lnTo>
                  <a:lnTo>
                    <a:pt x="666" y="70"/>
                  </a:lnTo>
                  <a:lnTo>
                    <a:pt x="683" y="82"/>
                  </a:lnTo>
                  <a:lnTo>
                    <a:pt x="700" y="97"/>
                  </a:lnTo>
                  <a:lnTo>
                    <a:pt x="714" y="113"/>
                  </a:lnTo>
                  <a:lnTo>
                    <a:pt x="728" y="129"/>
                  </a:lnTo>
                  <a:lnTo>
                    <a:pt x="740" y="146"/>
                  </a:lnTo>
                  <a:lnTo>
                    <a:pt x="752" y="164"/>
                  </a:lnTo>
                  <a:lnTo>
                    <a:pt x="762" y="183"/>
                  </a:lnTo>
                  <a:lnTo>
                    <a:pt x="770" y="203"/>
                  </a:lnTo>
                  <a:lnTo>
                    <a:pt x="776" y="223"/>
                  </a:lnTo>
                  <a:lnTo>
                    <a:pt x="783" y="244"/>
                  </a:lnTo>
                  <a:lnTo>
                    <a:pt x="787" y="265"/>
                  </a:lnTo>
                  <a:lnTo>
                    <a:pt x="790" y="287"/>
                  </a:lnTo>
                  <a:lnTo>
                    <a:pt x="792" y="310"/>
                  </a:lnTo>
                  <a:lnTo>
                    <a:pt x="660" y="319"/>
                  </a:lnTo>
                  <a:lnTo>
                    <a:pt x="656" y="295"/>
                  </a:lnTo>
                  <a:lnTo>
                    <a:pt x="652" y="273"/>
                  </a:lnTo>
                  <a:lnTo>
                    <a:pt x="645" y="252"/>
                  </a:lnTo>
                  <a:lnTo>
                    <a:pt x="637" y="233"/>
                  </a:lnTo>
                  <a:lnTo>
                    <a:pt x="633" y="224"/>
                  </a:lnTo>
                  <a:lnTo>
                    <a:pt x="627" y="215"/>
                  </a:lnTo>
                  <a:lnTo>
                    <a:pt x="622" y="207"/>
                  </a:lnTo>
                  <a:lnTo>
                    <a:pt x="616" y="199"/>
                  </a:lnTo>
                  <a:lnTo>
                    <a:pt x="610" y="191"/>
                  </a:lnTo>
                  <a:lnTo>
                    <a:pt x="603" y="184"/>
                  </a:lnTo>
                  <a:lnTo>
                    <a:pt x="596" y="178"/>
                  </a:lnTo>
                  <a:lnTo>
                    <a:pt x="589" y="171"/>
                  </a:lnTo>
                  <a:lnTo>
                    <a:pt x="581" y="165"/>
                  </a:lnTo>
                  <a:lnTo>
                    <a:pt x="572" y="159"/>
                  </a:lnTo>
                  <a:lnTo>
                    <a:pt x="563" y="154"/>
                  </a:lnTo>
                  <a:lnTo>
                    <a:pt x="555" y="149"/>
                  </a:lnTo>
                  <a:lnTo>
                    <a:pt x="545" y="145"/>
                  </a:lnTo>
                  <a:lnTo>
                    <a:pt x="534" y="141"/>
                  </a:lnTo>
                  <a:lnTo>
                    <a:pt x="524" y="136"/>
                  </a:lnTo>
                  <a:lnTo>
                    <a:pt x="513" y="133"/>
                  </a:lnTo>
                  <a:lnTo>
                    <a:pt x="490" y="128"/>
                  </a:lnTo>
                  <a:lnTo>
                    <a:pt x="465" y="124"/>
                  </a:lnTo>
                  <a:lnTo>
                    <a:pt x="437" y="122"/>
                  </a:lnTo>
                  <a:lnTo>
                    <a:pt x="409" y="121"/>
                  </a:lnTo>
                  <a:lnTo>
                    <a:pt x="379" y="122"/>
                  </a:lnTo>
                  <a:lnTo>
                    <a:pt x="351" y="124"/>
                  </a:lnTo>
                  <a:lnTo>
                    <a:pt x="325" y="127"/>
                  </a:lnTo>
                  <a:lnTo>
                    <a:pt x="301" y="132"/>
                  </a:lnTo>
                  <a:lnTo>
                    <a:pt x="279" y="138"/>
                  </a:lnTo>
                  <a:lnTo>
                    <a:pt x="260" y="147"/>
                  </a:lnTo>
                  <a:lnTo>
                    <a:pt x="252" y="151"/>
                  </a:lnTo>
                  <a:lnTo>
                    <a:pt x="243" y="156"/>
                  </a:lnTo>
                  <a:lnTo>
                    <a:pt x="235" y="161"/>
                  </a:lnTo>
                  <a:lnTo>
                    <a:pt x="228" y="166"/>
                  </a:lnTo>
                  <a:lnTo>
                    <a:pt x="214" y="178"/>
                  </a:lnTo>
                  <a:lnTo>
                    <a:pt x="203" y="190"/>
                  </a:lnTo>
                  <a:lnTo>
                    <a:pt x="193" y="203"/>
                  </a:lnTo>
                  <a:lnTo>
                    <a:pt x="185" y="216"/>
                  </a:lnTo>
                  <a:lnTo>
                    <a:pt x="179" y="231"/>
                  </a:lnTo>
                  <a:lnTo>
                    <a:pt x="174" y="245"/>
                  </a:lnTo>
                  <a:lnTo>
                    <a:pt x="172" y="261"/>
                  </a:lnTo>
                  <a:lnTo>
                    <a:pt x="171" y="276"/>
                  </a:lnTo>
                  <a:lnTo>
                    <a:pt x="171" y="290"/>
                  </a:lnTo>
                  <a:lnTo>
                    <a:pt x="173" y="303"/>
                  </a:lnTo>
                  <a:lnTo>
                    <a:pt x="176" y="316"/>
                  </a:lnTo>
                  <a:lnTo>
                    <a:pt x="181" y="327"/>
                  </a:lnTo>
                  <a:lnTo>
                    <a:pt x="186" y="339"/>
                  </a:lnTo>
                  <a:lnTo>
                    <a:pt x="194" y="349"/>
                  </a:lnTo>
                  <a:lnTo>
                    <a:pt x="202" y="358"/>
                  </a:lnTo>
                  <a:lnTo>
                    <a:pt x="211" y="368"/>
                  </a:lnTo>
                  <a:lnTo>
                    <a:pt x="216" y="373"/>
                  </a:lnTo>
                  <a:lnTo>
                    <a:pt x="223" y="377"/>
                  </a:lnTo>
                  <a:lnTo>
                    <a:pt x="230" y="382"/>
                  </a:lnTo>
                  <a:lnTo>
                    <a:pt x="239" y="386"/>
                  </a:lnTo>
                  <a:lnTo>
                    <a:pt x="259" y="396"/>
                  </a:lnTo>
                  <a:lnTo>
                    <a:pt x="283" y="405"/>
                  </a:lnTo>
                  <a:lnTo>
                    <a:pt x="309" y="413"/>
                  </a:lnTo>
                  <a:lnTo>
                    <a:pt x="342" y="422"/>
                  </a:lnTo>
                  <a:lnTo>
                    <a:pt x="378" y="432"/>
                  </a:lnTo>
                  <a:lnTo>
                    <a:pt x="417" y="441"/>
                  </a:lnTo>
                  <a:lnTo>
                    <a:pt x="458" y="452"/>
                  </a:lnTo>
                  <a:lnTo>
                    <a:pt x="494" y="460"/>
                  </a:lnTo>
                  <a:lnTo>
                    <a:pt x="528" y="469"/>
                  </a:lnTo>
                  <a:lnTo>
                    <a:pt x="558" y="477"/>
                  </a:lnTo>
                  <a:lnTo>
                    <a:pt x="585" y="486"/>
                  </a:lnTo>
                  <a:lnTo>
                    <a:pt x="609" y="493"/>
                  </a:lnTo>
                  <a:lnTo>
                    <a:pt x="629" y="500"/>
                  </a:lnTo>
                  <a:lnTo>
                    <a:pt x="646" y="507"/>
                  </a:lnTo>
                  <a:lnTo>
                    <a:pt x="668" y="519"/>
                  </a:lnTo>
                  <a:lnTo>
                    <a:pt x="688" y="530"/>
                  </a:lnTo>
                  <a:lnTo>
                    <a:pt x="707" y="543"/>
                  </a:lnTo>
                  <a:lnTo>
                    <a:pt x="725" y="555"/>
                  </a:lnTo>
                  <a:lnTo>
                    <a:pt x="740" y="569"/>
                  </a:lnTo>
                  <a:lnTo>
                    <a:pt x="755" y="583"/>
                  </a:lnTo>
                  <a:lnTo>
                    <a:pt x="768" y="598"/>
                  </a:lnTo>
                  <a:lnTo>
                    <a:pt x="780" y="613"/>
                  </a:lnTo>
                  <a:lnTo>
                    <a:pt x="790" y="630"/>
                  </a:lnTo>
                  <a:lnTo>
                    <a:pt x="798" y="646"/>
                  </a:lnTo>
                  <a:lnTo>
                    <a:pt x="805" y="664"/>
                  </a:lnTo>
                  <a:lnTo>
                    <a:pt x="812" y="682"/>
                  </a:lnTo>
                  <a:lnTo>
                    <a:pt x="816" y="701"/>
                  </a:lnTo>
                  <a:lnTo>
                    <a:pt x="820" y="720"/>
                  </a:lnTo>
                  <a:lnTo>
                    <a:pt x="822" y="740"/>
                  </a:lnTo>
                  <a:lnTo>
                    <a:pt x="822" y="760"/>
                  </a:lnTo>
                  <a:lnTo>
                    <a:pt x="822" y="781"/>
                  </a:lnTo>
                  <a:lnTo>
                    <a:pt x="819" y="801"/>
                  </a:lnTo>
                  <a:lnTo>
                    <a:pt x="816" y="822"/>
                  </a:lnTo>
                  <a:lnTo>
                    <a:pt x="811" y="841"/>
                  </a:lnTo>
                  <a:lnTo>
                    <a:pt x="804" y="860"/>
                  </a:lnTo>
                  <a:lnTo>
                    <a:pt x="796" y="880"/>
                  </a:lnTo>
                  <a:lnTo>
                    <a:pt x="786" y="898"/>
                  </a:lnTo>
                  <a:lnTo>
                    <a:pt x="775" y="916"/>
                  </a:lnTo>
                  <a:lnTo>
                    <a:pt x="763" y="934"/>
                  </a:lnTo>
                  <a:lnTo>
                    <a:pt x="748" y="951"/>
                  </a:lnTo>
                  <a:lnTo>
                    <a:pt x="734" y="967"/>
                  </a:lnTo>
                  <a:lnTo>
                    <a:pt x="717" y="981"/>
                  </a:lnTo>
                  <a:lnTo>
                    <a:pt x="700" y="995"/>
                  </a:lnTo>
                  <a:lnTo>
                    <a:pt x="681" y="1007"/>
                  </a:lnTo>
                  <a:lnTo>
                    <a:pt x="660" y="1020"/>
                  </a:lnTo>
                  <a:lnTo>
                    <a:pt x="640" y="1030"/>
                  </a:lnTo>
                  <a:lnTo>
                    <a:pt x="617" y="1039"/>
                  </a:lnTo>
                  <a:lnTo>
                    <a:pt x="594" y="1048"/>
                  </a:lnTo>
                  <a:lnTo>
                    <a:pt x="569" y="1055"/>
                  </a:lnTo>
                  <a:lnTo>
                    <a:pt x="546" y="1060"/>
                  </a:lnTo>
                  <a:lnTo>
                    <a:pt x="520" y="1065"/>
                  </a:lnTo>
                  <a:lnTo>
                    <a:pt x="494" y="1068"/>
                  </a:lnTo>
                  <a:lnTo>
                    <a:pt x="468" y="1070"/>
                  </a:lnTo>
                  <a:lnTo>
                    <a:pt x="440" y="1070"/>
                  </a:lnTo>
                  <a:lnTo>
                    <a:pt x="406" y="1070"/>
                  </a:lnTo>
                  <a:lnTo>
                    <a:pt x="373" y="1068"/>
                  </a:lnTo>
                  <a:lnTo>
                    <a:pt x="342" y="1065"/>
                  </a:lnTo>
                  <a:lnTo>
                    <a:pt x="312" y="1060"/>
                  </a:lnTo>
                  <a:lnTo>
                    <a:pt x="283" y="1055"/>
                  </a:lnTo>
                  <a:lnTo>
                    <a:pt x="256" y="1048"/>
                  </a:lnTo>
                  <a:lnTo>
                    <a:pt x="230" y="1039"/>
                  </a:lnTo>
                  <a:lnTo>
                    <a:pt x="205" y="1030"/>
                  </a:lnTo>
                  <a:lnTo>
                    <a:pt x="182" y="1019"/>
                  </a:lnTo>
                  <a:lnTo>
                    <a:pt x="160" y="1006"/>
                  </a:lnTo>
                  <a:lnTo>
                    <a:pt x="140" y="993"/>
                  </a:lnTo>
                  <a:lnTo>
                    <a:pt x="120" y="978"/>
                  </a:lnTo>
                  <a:lnTo>
                    <a:pt x="102" y="963"/>
                  </a:lnTo>
                  <a:lnTo>
                    <a:pt x="86" y="945"/>
                  </a:lnTo>
                  <a:lnTo>
                    <a:pt x="70" y="926"/>
                  </a:lnTo>
                  <a:lnTo>
                    <a:pt x="56" y="907"/>
                  </a:lnTo>
                  <a:lnTo>
                    <a:pt x="43" y="886"/>
                  </a:lnTo>
                  <a:lnTo>
                    <a:pt x="32" y="864"/>
                  </a:lnTo>
                  <a:lnTo>
                    <a:pt x="23" y="841"/>
                  </a:lnTo>
                  <a:lnTo>
                    <a:pt x="14" y="818"/>
                  </a:lnTo>
                  <a:lnTo>
                    <a:pt x="8" y="796"/>
                  </a:lnTo>
                  <a:lnTo>
                    <a:pt x="4" y="771"/>
                  </a:lnTo>
                  <a:lnTo>
                    <a:pt x="1" y="746"/>
                  </a:lnTo>
                  <a:lnTo>
                    <a:pt x="0" y="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51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51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17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文本框 1">
            <a:extLst>
              <a:ext uri="{FF2B5EF4-FFF2-40B4-BE49-F238E27FC236}">
                <a16:creationId xmlns:a16="http://schemas.microsoft.com/office/drawing/2014/main" id="{A5F374AB-EB15-1B5F-E4BE-644001B82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736600"/>
            <a:ext cx="89741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通信</a:t>
            </a: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距离、速度、准确度</a:t>
            </a: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现代通信</a:t>
            </a:r>
            <a:r>
              <a:rPr lang="en-US" altLang="zh-CN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电磁波通信</a:t>
            </a: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有线   主干</a:t>
            </a:r>
            <a:r>
              <a:rPr lang="zh-CN" altLang="en-US" sz="2800" dirty="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容量</a:t>
            </a: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需求 ：</a:t>
            </a:r>
            <a:r>
              <a:rPr lang="zh-CN" altLang="en-US" sz="2800" dirty="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距离（衰减）</a:t>
            </a:r>
            <a:r>
              <a:rPr lang="zh-CN" altLang="en-US" sz="2800" dirty="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、速度、准确度</a:t>
            </a: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无线   频谱资源：距离、速度、准确度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安全、成本</a:t>
            </a:r>
            <a:endParaRPr lang="en-US" altLang="zh-CN" sz="2800" dirty="0">
              <a:solidFill>
                <a:srgbClr val="C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3B0FC7-614C-E1BA-2DE3-37CC4C7D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小结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34D8D1-0441-6FEE-A2D6-A6716DCD009C}"/>
              </a:ext>
            </a:extLst>
          </p:cNvPr>
          <p:cNvSpPr/>
          <p:nvPr/>
        </p:nvSpPr>
        <p:spPr>
          <a:xfrm>
            <a:off x="6256338" y="947738"/>
            <a:ext cx="2717800" cy="2797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信号   频谱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信道   带宽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频谱利用率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调制（频谱搬移）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2">
            <a:extLst>
              <a:ext uri="{FF2B5EF4-FFF2-40B4-BE49-F238E27FC236}">
                <a16:creationId xmlns:a16="http://schemas.microsoft.com/office/drawing/2014/main" id="{C481AE95-4172-0A02-78C3-800EF10D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608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B9092CB-2C46-6231-7D3A-D3143561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新的需求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63492" name="图片 4" descr="文本&#10;&#10;中度可信度描述已自动生成">
            <a:extLst>
              <a:ext uri="{FF2B5EF4-FFF2-40B4-BE49-F238E27FC236}">
                <a16:creationId xmlns:a16="http://schemas.microsoft.com/office/drawing/2014/main" id="{79DDEDC0-A52B-77B8-FD04-4D78BC85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8043" r="8720" b="78413"/>
          <a:stretch>
            <a:fillRect/>
          </a:stretch>
        </p:blipFill>
        <p:spPr bwMode="auto">
          <a:xfrm>
            <a:off x="107950" y="998538"/>
            <a:ext cx="88153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4">
            <a:extLst>
              <a:ext uri="{FF2B5EF4-FFF2-40B4-BE49-F238E27FC236}">
                <a16:creationId xmlns:a16="http://schemas.microsoft.com/office/drawing/2014/main" id="{3665D5A8-4B3A-0C67-2952-2119D0045961}"/>
              </a:ext>
            </a:extLst>
          </p:cNvPr>
          <p:cNvSpPr txBox="1"/>
          <p:nvPr/>
        </p:nvSpPr>
        <p:spPr>
          <a:xfrm>
            <a:off x="107950" y="4527550"/>
            <a:ext cx="3184525" cy="168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endParaRPr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大容量</a:t>
            </a:r>
            <a:endParaRPr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长距离</a:t>
            </a:r>
            <a:endParaRPr lang="en-US" altLang="zh-CN" sz="2400" b="1" dirty="0">
              <a:solidFill>
                <a:srgbClr val="4F81B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A50DB-FD08-73C7-FF04-FED31E1D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基础知识点</a:t>
            </a: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EEBE4C33-FABD-C8C2-64C0-2ED74CA7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411288"/>
            <a:ext cx="5683250" cy="19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4938" indent="-134938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lvl="1" indent="-358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8775" lvl="1" indent="-3587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频谱、带宽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20524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3">
            <a:extLst>
              <a:ext uri="{FF2B5EF4-FFF2-40B4-BE49-F238E27FC236}">
                <a16:creationId xmlns:a16="http://schemas.microsoft.com/office/drawing/2014/main" id="{9A17D526-B3FE-24E3-45FF-17E9BCE15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33563"/>
            <a:ext cx="768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1961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年，美国气象学家洛伦兹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(E.N. Lorenz)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建立气象方程，并用于计算模拟预报天气</a:t>
            </a:r>
          </a:p>
        </p:txBody>
      </p:sp>
      <p:graphicFrame>
        <p:nvGraphicFramePr>
          <p:cNvPr id="65539" name="对象 4">
            <a:extLst>
              <a:ext uri="{FF2B5EF4-FFF2-40B4-BE49-F238E27FC236}">
                <a16:creationId xmlns:a16="http://schemas.microsoft.com/office/drawing/2014/main" id="{C6FB9FB9-EF98-AF57-FDD7-2E88933278EB}"/>
              </a:ext>
            </a:extLst>
          </p:cNvPr>
          <p:cNvGraphicFramePr>
            <a:graphicFrameLocks/>
          </p:cNvGraphicFramePr>
          <p:nvPr/>
        </p:nvGraphicFramePr>
        <p:xfrm>
          <a:off x="1536700" y="3082925"/>
          <a:ext cx="19970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71800" imgH="1930400" progId="Equation.DSMT4">
                  <p:embed/>
                </p:oleObj>
              </mc:Choice>
              <mc:Fallback>
                <p:oleObj name="Equation" r:id="rId4" imgW="2971800" imgH="1930400" progId="Equation.DSMT4">
                  <p:embed/>
                  <p:pic>
                    <p:nvPicPr>
                      <p:cNvPr id="65539" name="对象 4">
                        <a:extLst>
                          <a:ext uri="{FF2B5EF4-FFF2-40B4-BE49-F238E27FC236}">
                            <a16:creationId xmlns:a16="http://schemas.microsoft.com/office/drawing/2014/main" id="{C6FB9FB9-EF98-AF57-FDD7-2E88933278E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3082925"/>
                        <a:ext cx="19970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对象 6">
            <a:extLst>
              <a:ext uri="{FF2B5EF4-FFF2-40B4-BE49-F238E27FC236}">
                <a16:creationId xmlns:a16="http://schemas.microsoft.com/office/drawing/2014/main" id="{1174DC46-0DAD-EC07-2062-ADB6640976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4650" y="4421188"/>
          <a:ext cx="183356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63700" imgH="228600" progId="Equation.DSMT4">
                  <p:embed/>
                </p:oleObj>
              </mc:Choice>
              <mc:Fallback>
                <p:oleObj name="Equation" r:id="rId6" imgW="1663700" imgH="228600" progId="Equation.DSMT4">
                  <p:embed/>
                  <p:pic>
                    <p:nvPicPr>
                      <p:cNvPr id="65540" name="对象 6">
                        <a:extLst>
                          <a:ext uri="{FF2B5EF4-FFF2-40B4-BE49-F238E27FC236}">
                            <a16:creationId xmlns:a16="http://schemas.microsoft.com/office/drawing/2014/main" id="{1174DC46-0DAD-EC07-2062-ADB6640976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4421188"/>
                        <a:ext cx="1833563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1" name="图片 7">
            <a:extLst>
              <a:ext uri="{FF2B5EF4-FFF2-40B4-BE49-F238E27FC236}">
                <a16:creationId xmlns:a16="http://schemas.microsoft.com/office/drawing/2014/main" id="{335E542F-E2B4-FFBB-2585-21B7DF53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933700"/>
            <a:ext cx="290195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Box 8">
            <a:extLst>
              <a:ext uri="{FF2B5EF4-FFF2-40B4-BE49-F238E27FC236}">
                <a16:creationId xmlns:a16="http://schemas.microsoft.com/office/drawing/2014/main" id="{B583B450-1FB8-9836-34BD-11C0C3B44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838" y="4424363"/>
            <a:ext cx="26844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500" b="1">
                <a:latin typeface="黑体" panose="02010609060101010101" pitchFamily="49" charset="-122"/>
                <a:ea typeface="黑体" panose="02010609060101010101" pitchFamily="49" charset="-122"/>
              </a:rPr>
              <a:t>初值分别为</a:t>
            </a:r>
            <a:r>
              <a:rPr lang="en-US" altLang="zh-CN" sz="1500" b="1">
                <a:latin typeface="黑体" panose="02010609060101010101" pitchFamily="49" charset="-122"/>
                <a:ea typeface="黑体" panose="02010609060101010101" pitchFamily="49" charset="-122"/>
              </a:rPr>
              <a:t>0.506</a:t>
            </a:r>
            <a:r>
              <a:rPr lang="zh-CN" altLang="en-US" sz="15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500" b="1">
                <a:latin typeface="黑体" panose="02010609060101010101" pitchFamily="49" charset="-122"/>
                <a:ea typeface="黑体" panose="02010609060101010101" pitchFamily="49" charset="-122"/>
              </a:rPr>
              <a:t> 0.506127</a:t>
            </a:r>
            <a:endParaRPr lang="zh-CN" altLang="en-US" sz="15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CAE1F6-BEDB-2E53-5284-E0326D9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混沌系统</a:t>
            </a:r>
          </a:p>
        </p:txBody>
      </p:sp>
    </p:spTree>
    <p:custDataLst>
      <p:tags r:id="rId1"/>
    </p:custDataLst>
  </p:cSld>
  <p:clrMapOvr>
    <a:masterClrMapping/>
  </p:clrMapOvr>
  <p:transition spd="slow" advTm="92129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0DC51B9-4584-3BBF-3868-0A786ED1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混沌系统</a:t>
            </a:r>
          </a:p>
        </p:txBody>
      </p:sp>
      <p:pic>
        <p:nvPicPr>
          <p:cNvPr id="67587" name="图片 3">
            <a:extLst>
              <a:ext uri="{FF2B5EF4-FFF2-40B4-BE49-F238E27FC236}">
                <a16:creationId xmlns:a16="http://schemas.microsoft.com/office/drawing/2014/main" id="{5E1EBF14-C07D-BE10-335D-F3B11EB7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2511425"/>
            <a:ext cx="3287712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7588" name="对象 4">
            <a:extLst>
              <a:ext uri="{FF2B5EF4-FFF2-40B4-BE49-F238E27FC236}">
                <a16:creationId xmlns:a16="http://schemas.microsoft.com/office/drawing/2014/main" id="{281F9CF0-EAD4-6171-C46B-371512E9DD48}"/>
              </a:ext>
            </a:extLst>
          </p:cNvPr>
          <p:cNvGraphicFramePr>
            <a:graphicFrameLocks/>
          </p:cNvGraphicFramePr>
          <p:nvPr/>
        </p:nvGraphicFramePr>
        <p:xfrm>
          <a:off x="5370513" y="2609850"/>
          <a:ext cx="2214562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06900" imgH="3937000" progId="Equation.DSMT4">
                  <p:embed/>
                </p:oleObj>
              </mc:Choice>
              <mc:Fallback>
                <p:oleObj name="Equation" r:id="rId5" imgW="4406900" imgH="3937000" progId="Equation.DSMT4">
                  <p:embed/>
                  <p:pic>
                    <p:nvPicPr>
                      <p:cNvPr id="67588" name="对象 4">
                        <a:extLst>
                          <a:ext uri="{FF2B5EF4-FFF2-40B4-BE49-F238E27FC236}">
                            <a16:creationId xmlns:a16="http://schemas.microsoft.com/office/drawing/2014/main" id="{281F9CF0-EAD4-6171-C46B-371512E9DD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513" y="2609850"/>
                        <a:ext cx="2214562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slow" advTm="5945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9CF0B5E-E5E3-8837-948C-7C736E44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" b="21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3B680A-FEE2-DFF8-8073-9C96622BBA41}"/>
              </a:ext>
            </a:extLst>
          </p:cNvPr>
          <p:cNvSpPr/>
          <p:nvPr/>
        </p:nvSpPr>
        <p:spPr>
          <a:xfrm>
            <a:off x="0" y="5273675"/>
            <a:ext cx="9144000" cy="90011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B5A734-C65C-B3C2-C9CB-4D024B0830F8}"/>
              </a:ext>
            </a:extLst>
          </p:cNvPr>
          <p:cNvSpPr/>
          <p:nvPr/>
        </p:nvSpPr>
        <p:spPr>
          <a:xfrm>
            <a:off x="0" y="6235700"/>
            <a:ext cx="9144000" cy="7143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F0C9C6-6BD5-5912-B2F2-2F100DC0B15F}"/>
              </a:ext>
            </a:extLst>
          </p:cNvPr>
          <p:cNvSpPr/>
          <p:nvPr/>
        </p:nvSpPr>
        <p:spPr>
          <a:xfrm>
            <a:off x="0" y="5140325"/>
            <a:ext cx="9144000" cy="7302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49AAFBA-B2D0-108D-F3E4-F7BA7264A1E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0825" y="5299075"/>
            <a:ext cx="8702675" cy="90011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0CDF25C-1787-3EF0-3EDA-77650297A565}"/>
              </a:ext>
            </a:extLst>
          </p:cNvPr>
          <p:cNvSpPr txBox="1">
            <a:spLocks/>
          </p:cNvSpPr>
          <p:nvPr/>
        </p:nvSpPr>
        <p:spPr>
          <a:xfrm>
            <a:off x="0" y="5445125"/>
            <a:ext cx="9144000" cy="574675"/>
          </a:xfrm>
        </p:spPr>
        <p:txBody>
          <a:bodyPr>
            <a:normAutofit fontScale="900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tx1"/>
                </a:solidFill>
                <a:latin typeface="+mj-lt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有线通信信道</a:t>
            </a:r>
          </a:p>
        </p:txBody>
      </p:sp>
    </p:spTree>
    <p:extLst>
      <p:ext uri="{BB962C8B-B14F-4D97-AF65-F5344CB8AC3E}">
        <p14:creationId xmlns:p14="http://schemas.microsoft.com/office/powerpoint/2010/main" val="4277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17F6794-1D9B-E8F7-D07C-46D8E2F7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混沌系统</a:t>
            </a:r>
          </a:p>
        </p:txBody>
      </p:sp>
      <p:pic>
        <p:nvPicPr>
          <p:cNvPr id="69635" name="图片 3">
            <a:extLst>
              <a:ext uri="{FF2B5EF4-FFF2-40B4-BE49-F238E27FC236}">
                <a16:creationId xmlns:a16="http://schemas.microsoft.com/office/drawing/2014/main" id="{3182093C-BB2C-F990-2263-F3E80DA9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497138"/>
            <a:ext cx="3402012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636" name="对象 4">
            <a:extLst>
              <a:ext uri="{FF2B5EF4-FFF2-40B4-BE49-F238E27FC236}">
                <a16:creationId xmlns:a16="http://schemas.microsoft.com/office/drawing/2014/main" id="{D9279491-94CA-D520-152C-F708FE6D025F}"/>
              </a:ext>
            </a:extLst>
          </p:cNvPr>
          <p:cNvGraphicFramePr>
            <a:graphicFrameLocks/>
          </p:cNvGraphicFramePr>
          <p:nvPr/>
        </p:nvGraphicFramePr>
        <p:xfrm>
          <a:off x="5343525" y="2665413"/>
          <a:ext cx="2268538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06900" imgH="3937000" progId="Equation.DSMT4">
                  <p:embed/>
                </p:oleObj>
              </mc:Choice>
              <mc:Fallback>
                <p:oleObj name="Equation" r:id="rId5" imgW="4406900" imgH="3937000" progId="Equation.DSMT4">
                  <p:embed/>
                  <p:pic>
                    <p:nvPicPr>
                      <p:cNvPr id="69636" name="对象 4">
                        <a:extLst>
                          <a:ext uri="{FF2B5EF4-FFF2-40B4-BE49-F238E27FC236}">
                            <a16:creationId xmlns:a16="http://schemas.microsoft.com/office/drawing/2014/main" id="{D9279491-94CA-D520-152C-F708FE6D025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2665413"/>
                        <a:ext cx="2268538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slow" advTm="5945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6BE50BB-5045-43B1-107A-01561BF3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混沌系统</a:t>
            </a:r>
          </a:p>
        </p:txBody>
      </p:sp>
      <p:pic>
        <p:nvPicPr>
          <p:cNvPr id="71683" name="图片 3">
            <a:extLst>
              <a:ext uri="{FF2B5EF4-FFF2-40B4-BE49-F238E27FC236}">
                <a16:creationId xmlns:a16="http://schemas.microsoft.com/office/drawing/2014/main" id="{EAB5CE3E-F5A9-8933-9889-22CBB8C5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2187575"/>
            <a:ext cx="3671887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矩形 1">
            <a:extLst>
              <a:ext uri="{FF2B5EF4-FFF2-40B4-BE49-F238E27FC236}">
                <a16:creationId xmlns:a16="http://schemas.microsoft.com/office/drawing/2014/main" id="{E74D99D6-EB3D-FDB9-6263-4D30B4CE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38" y="5253038"/>
            <a:ext cx="1425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奇怪吸引子</a:t>
            </a:r>
          </a:p>
        </p:txBody>
      </p:sp>
    </p:spTree>
    <p:custDataLst>
      <p:tags r:id="rId1"/>
    </p:custDataLst>
  </p:cSld>
  <p:clrMapOvr>
    <a:masterClrMapping/>
  </p:clrMapOvr>
  <p:transition spd="slow" advTm="59454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9">
            <a:extLst>
              <a:ext uri="{FF2B5EF4-FFF2-40B4-BE49-F238E27FC236}">
                <a16:creationId xmlns:a16="http://schemas.microsoft.com/office/drawing/2014/main" id="{65C4773A-5975-8927-C5DB-7C381530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455863"/>
            <a:ext cx="27574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图片 1">
            <a:extLst>
              <a:ext uri="{FF2B5EF4-FFF2-40B4-BE49-F238E27FC236}">
                <a16:creationId xmlns:a16="http://schemas.microsoft.com/office/drawing/2014/main" id="{49A606E3-975A-E4DA-C986-2E9414BF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3203575"/>
            <a:ext cx="12160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图片 2">
            <a:extLst>
              <a:ext uri="{FF2B5EF4-FFF2-40B4-BE49-F238E27FC236}">
                <a16:creationId xmlns:a16="http://schemas.microsoft.com/office/drawing/2014/main" id="{52248904-FEE3-90B1-202E-7F8AB805A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486275"/>
            <a:ext cx="8223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文本框 3">
            <a:extLst>
              <a:ext uri="{FF2B5EF4-FFF2-40B4-BE49-F238E27FC236}">
                <a16:creationId xmlns:a16="http://schemas.microsoft.com/office/drawing/2014/main" id="{084D34F0-4619-C888-39B1-FA2D2326A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263" y="2365375"/>
            <a:ext cx="337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马赫</a:t>
            </a:r>
            <a:r>
              <a:rPr lang="en-US" altLang="zh-CN"/>
              <a:t>-</a:t>
            </a:r>
            <a:r>
              <a:rPr lang="zh-CN" altLang="en-US"/>
              <a:t>曾德尔（</a:t>
            </a:r>
            <a:r>
              <a:rPr lang="en-US" altLang="zh-CN"/>
              <a:t>Mach-Zehnder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调制器</a:t>
            </a:r>
          </a:p>
        </p:txBody>
      </p:sp>
      <p:sp>
        <p:nvSpPr>
          <p:cNvPr id="73734" name="文本框 22">
            <a:extLst>
              <a:ext uri="{FF2B5EF4-FFF2-40B4-BE49-F238E27FC236}">
                <a16:creationId xmlns:a16="http://schemas.microsoft.com/office/drawing/2014/main" id="{B57EA034-9551-44C2-0BFB-2FB8255B3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5029200"/>
            <a:ext cx="1339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射频放大器</a:t>
            </a:r>
          </a:p>
        </p:txBody>
      </p:sp>
      <p:pic>
        <p:nvPicPr>
          <p:cNvPr id="73735" name="图片 4">
            <a:extLst>
              <a:ext uri="{FF2B5EF4-FFF2-40B4-BE49-F238E27FC236}">
                <a16:creationId xmlns:a16="http://schemas.microsoft.com/office/drawing/2014/main" id="{0D8432FB-C2F8-9407-30F0-E57A227C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4432300"/>
            <a:ext cx="24130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6" name="文本框 25">
            <a:extLst>
              <a:ext uri="{FF2B5EF4-FFF2-40B4-BE49-F238E27FC236}">
                <a16:creationId xmlns:a16="http://schemas.microsoft.com/office/drawing/2014/main" id="{F9C10449-3A9C-0D58-682D-6FBB3859D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3565525"/>
            <a:ext cx="4284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光电转换器   </a:t>
            </a:r>
            <a:r>
              <a:rPr lang="en-US" altLang="zh-CN"/>
              <a:t>V</a:t>
            </a:r>
            <a:r>
              <a:rPr lang="en-US" altLang="zh-CN" baseline="-25000"/>
              <a:t>mw</a:t>
            </a:r>
            <a:r>
              <a:rPr lang="en-US" altLang="zh-CN"/>
              <a:t>(t)=S.P</a:t>
            </a:r>
            <a:r>
              <a:rPr lang="en-US" altLang="zh-CN" baseline="-25000"/>
              <a:t>opt</a:t>
            </a:r>
            <a:r>
              <a:rPr lang="en-US" altLang="zh-CN"/>
              <a:t>(t)  S</a:t>
            </a:r>
            <a:r>
              <a:rPr lang="zh-CN" altLang="en-US"/>
              <a:t>为相应度</a:t>
            </a:r>
          </a:p>
        </p:txBody>
      </p:sp>
      <p:sp>
        <p:nvSpPr>
          <p:cNvPr id="73737" name="右箭头 20">
            <a:extLst>
              <a:ext uri="{FF2B5EF4-FFF2-40B4-BE49-F238E27FC236}">
                <a16:creationId xmlns:a16="http://schemas.microsoft.com/office/drawing/2014/main" id="{6E3E245A-0E3D-27F0-E35F-8F2E72362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670425"/>
            <a:ext cx="800100" cy="271463"/>
          </a:xfrm>
          <a:prstGeom prst="rightArrow">
            <a:avLst>
              <a:gd name="adj1" fmla="val 50000"/>
              <a:gd name="adj2" fmla="val 503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3738" name="Object 15">
            <a:extLst>
              <a:ext uri="{FF2B5EF4-FFF2-40B4-BE49-F238E27FC236}">
                <a16:creationId xmlns:a16="http://schemas.microsoft.com/office/drawing/2014/main" id="{D3FBDB9D-010A-07F8-CA9F-C344F37C3F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5038" y="2898775"/>
          <a:ext cx="29416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831184" imgH="432363" progId="Equation.DSMT4">
                  <p:embed/>
                </p:oleObj>
              </mc:Choice>
              <mc:Fallback>
                <p:oleObj r:id="rId8" imgW="1831184" imgH="432363" progId="Equation.DSMT4">
                  <p:embed/>
                  <p:pic>
                    <p:nvPicPr>
                      <p:cNvPr id="73738" name="Object 15">
                        <a:extLst>
                          <a:ext uri="{FF2B5EF4-FFF2-40B4-BE49-F238E27FC236}">
                            <a16:creationId xmlns:a16="http://schemas.microsoft.com/office/drawing/2014/main" id="{D3FBDB9D-010A-07F8-CA9F-C344F37C3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2898775"/>
                        <a:ext cx="29416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9" name="矩形 22">
            <a:extLst>
              <a:ext uri="{FF2B5EF4-FFF2-40B4-BE49-F238E27FC236}">
                <a16:creationId xmlns:a16="http://schemas.microsoft.com/office/drawing/2014/main" id="{EFFE39A4-FCFE-C1CE-D6A1-929C9D29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411288"/>
            <a:ext cx="56832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4938" indent="-134938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430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基于外部非线性器件的光电延迟反馈混沌源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58ADDA-EA8D-8468-86D3-52EFCA89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混沌光通信</a:t>
            </a:r>
          </a:p>
        </p:txBody>
      </p:sp>
    </p:spTree>
    <p:custDataLst>
      <p:tags r:id="rId1"/>
    </p:custDataLst>
  </p:cSld>
  <p:clrMapOvr>
    <a:masterClrMapping/>
  </p:clrMapOvr>
  <p:transition spd="slow" advTm="5945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图片 1">
            <a:extLst>
              <a:ext uri="{FF2B5EF4-FFF2-40B4-BE49-F238E27FC236}">
                <a16:creationId xmlns:a16="http://schemas.microsoft.com/office/drawing/2014/main" id="{F05DF180-DFDB-AAC5-09B3-BE6F301D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00150"/>
            <a:ext cx="519112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D29FB0B-B7B1-66CB-1F3A-4D9779A9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混沌光通信</a:t>
            </a:r>
          </a:p>
        </p:txBody>
      </p:sp>
      <p:pic>
        <p:nvPicPr>
          <p:cNvPr id="75780" name="Picture 2" descr="实物图">
            <a:extLst>
              <a:ext uri="{FF2B5EF4-FFF2-40B4-BE49-F238E27FC236}">
                <a16:creationId xmlns:a16="http://schemas.microsoft.com/office/drawing/2014/main" id="{C6A55063-AB48-381E-1553-4494E998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30325"/>
            <a:ext cx="3046413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图片 5">
            <a:extLst>
              <a:ext uri="{FF2B5EF4-FFF2-40B4-BE49-F238E27FC236}">
                <a16:creationId xmlns:a16="http://schemas.microsoft.com/office/drawing/2014/main" id="{F7EDA804-6318-92C5-CC72-10EFA6B5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4049713"/>
            <a:ext cx="763587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5945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文本框 1">
            <a:extLst>
              <a:ext uri="{FF2B5EF4-FFF2-40B4-BE49-F238E27FC236}">
                <a16:creationId xmlns:a16="http://schemas.microsoft.com/office/drawing/2014/main" id="{A5F374AB-EB15-1B5F-E4BE-644001B82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736600"/>
            <a:ext cx="89741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通信</a:t>
            </a: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距离、速度、准确度</a:t>
            </a: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现代通信</a:t>
            </a:r>
            <a:r>
              <a:rPr lang="en-US" altLang="zh-CN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电磁波通信</a:t>
            </a: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有线   主干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容量</a:t>
            </a: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需求 ：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距离（衰减）</a:t>
            </a: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、速度、准确度</a:t>
            </a: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无线   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频谱资源</a:t>
            </a:r>
            <a:r>
              <a:rPr lang="zh-CN" altLang="en-US" sz="2800">
                <a:solidFill>
                  <a:srgbClr val="0070C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：距离、速度、</a:t>
            </a: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准确度</a:t>
            </a: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rgbClr val="0070C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安全、成本</a:t>
            </a:r>
            <a:endParaRPr lang="en-US" altLang="zh-CN" sz="2800">
              <a:solidFill>
                <a:srgbClr val="C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3B0FC7-614C-E1BA-2DE3-37CC4C7D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小结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34D8D1-0441-6FEE-A2D6-A6716DCD009C}"/>
              </a:ext>
            </a:extLst>
          </p:cNvPr>
          <p:cNvSpPr/>
          <p:nvPr/>
        </p:nvSpPr>
        <p:spPr>
          <a:xfrm>
            <a:off x="6256338" y="947738"/>
            <a:ext cx="2717800" cy="27971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信号   频谱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信道   带宽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频谱利用率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调制（频谱搬移）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377"/>
            <a:r>
              <a:rPr lang="zh-CN" altLang="en-US" b="0">
                <a:latin typeface="+mn-lt"/>
                <a:ea typeface="+mn-ea"/>
                <a:cs typeface="+mn-ea"/>
                <a:sym typeface="+mn-lt"/>
              </a:rPr>
              <a:t>有线信道</a:t>
            </a:r>
            <a:r>
              <a:rPr lang="en-US" altLang="zh-CN" b="0">
                <a:latin typeface="+mn-lt"/>
                <a:ea typeface="+mn-ea"/>
                <a:cs typeface="+mn-ea"/>
                <a:sym typeface="+mn-lt"/>
              </a:rPr>
              <a:t>(Wired channel)</a:t>
            </a:r>
            <a:endParaRPr lang="zh-CN" altLang="en-US" b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4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903288"/>
            <a:ext cx="8229600" cy="1928812"/>
          </a:xfrm>
        </p:spPr>
        <p:txBody>
          <a:bodyPr rtlCol="0">
            <a:normAutofit/>
          </a:bodyPr>
          <a:lstStyle/>
          <a:p>
            <a:pPr marL="457188" indent="-457200" defTabSz="914377">
              <a:lnSpc>
                <a:spcPct val="11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明线</a:t>
            </a: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open wire</a:t>
            </a:r>
          </a:p>
          <a:p>
            <a:pPr marL="457188" indent="-457200" defTabSz="914377">
              <a:lnSpc>
                <a:spcPct val="11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电缆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marL="457188" indent="-457200" defTabSz="914377">
              <a:lnSpc>
                <a:spcPct val="11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光纤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pic>
        <p:nvPicPr>
          <p:cNvPr id="724996" name="Picture 4" descr="1880年电话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908050"/>
            <a:ext cx="46069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40"/>
          <a:stretch/>
        </p:blipFill>
        <p:spPr bwMode="auto">
          <a:xfrm>
            <a:off x="4443413" y="3284539"/>
            <a:ext cx="4546600" cy="236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172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/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电缆</a:t>
            </a:r>
          </a:p>
        </p:txBody>
      </p:sp>
      <p:sp>
        <p:nvSpPr>
          <p:cNvPr id="7270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068577"/>
            <a:ext cx="9144000" cy="4525963"/>
          </a:xfrm>
        </p:spPr>
        <p:txBody>
          <a:bodyPr rtlCol="0">
            <a:normAutofit/>
          </a:bodyPr>
          <a:lstStyle/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对称电缆</a:t>
            </a:r>
            <a:r>
              <a:rPr lang="en-US" altLang="zh-CN" dirty="0">
                <a:solidFill>
                  <a:srgbClr val="0070C0"/>
                </a:solidFill>
                <a:cs typeface="+mn-ea"/>
                <a:sym typeface="+mn-lt"/>
              </a:rPr>
              <a:t>symmetrical cable</a:t>
            </a:r>
            <a:r>
              <a:rPr lang="zh-CN" altLang="en-US" dirty="0">
                <a:solidFill>
                  <a:srgbClr val="0070C0"/>
                </a:solidFill>
                <a:cs typeface="+mn-ea"/>
                <a:sym typeface="+mn-lt"/>
              </a:rPr>
              <a:t>：由许多对双绞线组成</a:t>
            </a:r>
          </a:p>
          <a:p>
            <a:pPr marL="285732" indent="-285744" defTabSz="914377">
              <a:defRPr/>
            </a:pP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  <a:p>
            <a:pPr marL="285732" indent="-285744" defTabSz="914377">
              <a:defRPr/>
            </a:pP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  <a:p>
            <a:pPr marL="285732" indent="-285744" defTabSz="914377">
              <a:defRPr/>
            </a:pPr>
            <a:endParaRPr lang="en-US" altLang="zh-CN" dirty="0">
              <a:solidFill>
                <a:srgbClr val="0070C0"/>
              </a:solidFill>
              <a:cs typeface="+mn-ea"/>
              <a:sym typeface="+mn-lt"/>
            </a:endParaRPr>
          </a:p>
          <a:p>
            <a:pPr marL="285732" indent="-285744" defTabSz="914377">
              <a:defRPr/>
            </a:pP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同轴电缆</a:t>
            </a:r>
            <a:r>
              <a:rPr lang="en-US" altLang="zh-CN" dirty="0">
                <a:solidFill>
                  <a:srgbClr val="0070C0"/>
                </a:solidFill>
                <a:cs typeface="+mn-ea"/>
                <a:sym typeface="+mn-lt"/>
              </a:rPr>
              <a:t>coaxial cable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45356" y="1635994"/>
            <a:ext cx="3421062" cy="1800225"/>
            <a:chOff x="1953" y="1593"/>
            <a:chExt cx="3597" cy="1935"/>
          </a:xfrm>
        </p:grpSpPr>
        <p:sp>
          <p:nvSpPr>
            <p:cNvPr id="46111" name="Text Box 5"/>
            <p:cNvSpPr txBox="1">
              <a:spLocks noChangeArrowheads="1"/>
            </p:cNvSpPr>
            <p:nvPr/>
          </p:nvSpPr>
          <p:spPr bwMode="auto">
            <a:xfrm>
              <a:off x="2625" y="3063"/>
              <a:ext cx="288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+mn-lt"/>
                  <a:ea typeface="+mn-ea"/>
                  <a:cs typeface="+mn-ea"/>
                  <a:sym typeface="+mn-lt"/>
                </a:rPr>
                <a:t>双绞线 </a:t>
              </a:r>
              <a:r>
                <a:rPr lang="en-US" altLang="zh-CN" sz="1600">
                  <a:latin typeface="+mn-lt"/>
                  <a:ea typeface="+mn-ea"/>
                  <a:cs typeface="+mn-ea"/>
                  <a:sym typeface="+mn-lt"/>
                </a:rPr>
                <a:t>twisted pair</a:t>
              </a:r>
              <a:r>
                <a:rPr lang="zh-CN" altLang="en-US" sz="160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1600">
                  <a:latin typeface="+mn-lt"/>
                  <a:ea typeface="+mn-ea"/>
                  <a:cs typeface="+mn-ea"/>
                  <a:sym typeface="+mn-lt"/>
                </a:rPr>
                <a:t>TP</a:t>
              </a:r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6112" name="Group 6"/>
            <p:cNvGrpSpPr>
              <a:grpSpLocks/>
            </p:cNvGrpSpPr>
            <p:nvPr/>
          </p:nvGrpSpPr>
          <p:grpSpPr bwMode="auto">
            <a:xfrm>
              <a:off x="1953" y="2202"/>
              <a:ext cx="3597" cy="822"/>
              <a:chOff x="1953" y="2202"/>
              <a:chExt cx="3597" cy="822"/>
            </a:xfrm>
          </p:grpSpPr>
          <p:pic>
            <p:nvPicPr>
              <p:cNvPr id="46118" name="Picture 7" descr="双绞线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" y="2289"/>
                <a:ext cx="2325" cy="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6119" name="Group 8"/>
              <p:cNvGrpSpPr>
                <a:grpSpLocks/>
              </p:cNvGrpSpPr>
              <p:nvPr/>
            </p:nvGrpSpPr>
            <p:grpSpPr bwMode="auto">
              <a:xfrm>
                <a:off x="4170" y="2202"/>
                <a:ext cx="1380" cy="810"/>
                <a:chOff x="7275" y="3774"/>
                <a:chExt cx="1380" cy="810"/>
              </a:xfrm>
            </p:grpSpPr>
            <p:pic>
              <p:nvPicPr>
                <p:cNvPr id="46120" name="Picture 9" descr="双绞线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9032" b="-2040"/>
                <a:stretch>
                  <a:fillRect/>
                </a:stretch>
              </p:blipFill>
              <p:spPr bwMode="auto">
                <a:xfrm>
                  <a:off x="7275" y="3834"/>
                  <a:ext cx="720" cy="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121" name="Picture 10" descr="双绞线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9032" b="-2040"/>
                <a:stretch>
                  <a:fillRect/>
                </a:stretch>
              </p:blipFill>
              <p:spPr bwMode="auto">
                <a:xfrm rot="10800000">
                  <a:off x="7935" y="3774"/>
                  <a:ext cx="720" cy="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6113" name="Line 11"/>
            <p:cNvSpPr>
              <a:spLocks noChangeShapeType="1"/>
            </p:cNvSpPr>
            <p:nvPr/>
          </p:nvSpPr>
          <p:spPr bwMode="auto">
            <a:xfrm flipV="1">
              <a:off x="2130" y="1938"/>
              <a:ext cx="270" cy="4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14" name="Line 12"/>
            <p:cNvSpPr>
              <a:spLocks noChangeShapeType="1"/>
            </p:cNvSpPr>
            <p:nvPr/>
          </p:nvSpPr>
          <p:spPr bwMode="auto">
            <a:xfrm flipV="1">
              <a:off x="2325" y="1968"/>
              <a:ext cx="75" cy="7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2025" y="1593"/>
              <a:ext cx="8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+mn-lt"/>
                  <a:ea typeface="+mn-ea"/>
                  <a:cs typeface="+mn-ea"/>
                  <a:sym typeface="+mn-lt"/>
                </a:rPr>
                <a:t>导体</a:t>
              </a:r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116" name="Line 14"/>
            <p:cNvSpPr>
              <a:spLocks noChangeShapeType="1"/>
            </p:cNvSpPr>
            <p:nvPr/>
          </p:nvSpPr>
          <p:spPr bwMode="auto">
            <a:xfrm flipH="1">
              <a:off x="3045" y="1953"/>
              <a:ext cx="270" cy="4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17" name="Text Box 15"/>
            <p:cNvSpPr txBox="1">
              <a:spLocks noChangeArrowheads="1"/>
            </p:cNvSpPr>
            <p:nvPr/>
          </p:nvSpPr>
          <p:spPr bwMode="auto">
            <a:xfrm>
              <a:off x="2805" y="1593"/>
              <a:ext cx="108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+mn-lt"/>
                  <a:ea typeface="+mn-ea"/>
                  <a:cs typeface="+mn-ea"/>
                  <a:sym typeface="+mn-lt"/>
                </a:rPr>
                <a:t>绝缘层</a:t>
              </a:r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794556" y="4258996"/>
            <a:ext cx="4081462" cy="2114550"/>
            <a:chOff x="6236" y="1500"/>
            <a:chExt cx="3754" cy="2250"/>
          </a:xfrm>
        </p:grpSpPr>
        <p:grpSp>
          <p:nvGrpSpPr>
            <p:cNvPr id="46090" name="Group 17"/>
            <p:cNvGrpSpPr>
              <a:grpSpLocks/>
            </p:cNvGrpSpPr>
            <p:nvPr/>
          </p:nvGrpSpPr>
          <p:grpSpPr bwMode="auto">
            <a:xfrm>
              <a:off x="6236" y="1500"/>
              <a:ext cx="3754" cy="1713"/>
              <a:chOff x="2951" y="3345"/>
              <a:chExt cx="3754" cy="1713"/>
            </a:xfrm>
          </p:grpSpPr>
          <p:grpSp>
            <p:nvGrpSpPr>
              <p:cNvPr id="46092" name="Group 18"/>
              <p:cNvGrpSpPr>
                <a:grpSpLocks/>
              </p:cNvGrpSpPr>
              <p:nvPr/>
            </p:nvGrpSpPr>
            <p:grpSpPr bwMode="auto">
              <a:xfrm>
                <a:off x="3120" y="4158"/>
                <a:ext cx="3585" cy="900"/>
                <a:chOff x="3120" y="4158"/>
                <a:chExt cx="3585" cy="900"/>
              </a:xfrm>
            </p:grpSpPr>
            <p:pic>
              <p:nvPicPr>
                <p:cNvPr id="46102" name="Picture 19" descr="同轴线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0" y="4158"/>
                  <a:ext cx="3105" cy="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103" name="Oval 20"/>
                <p:cNvSpPr>
                  <a:spLocks noChangeArrowheads="1"/>
                </p:cNvSpPr>
                <p:nvPr/>
              </p:nvSpPr>
              <p:spPr bwMode="auto">
                <a:xfrm>
                  <a:off x="3705" y="4305"/>
                  <a:ext cx="450" cy="645"/>
                </a:xfrm>
                <a:prstGeom prst="ellipse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en-US" altLang="zh-CN" sz="18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grpSp>
              <p:nvGrpSpPr>
                <p:cNvPr id="46104" name="Group 21"/>
                <p:cNvGrpSpPr>
                  <a:grpSpLocks/>
                </p:cNvGrpSpPr>
                <p:nvPr/>
              </p:nvGrpSpPr>
              <p:grpSpPr bwMode="auto">
                <a:xfrm>
                  <a:off x="3120" y="4515"/>
                  <a:ext cx="882" cy="210"/>
                  <a:chOff x="5535" y="4275"/>
                  <a:chExt cx="882" cy="210"/>
                </a:xfrm>
              </p:grpSpPr>
              <p:sp>
                <p:nvSpPr>
                  <p:cNvPr id="46105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6270" y="4290"/>
                    <a:ext cx="147" cy="18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buFont typeface="Wingdings" panose="05000000000000000000" pitchFamily="2" charset="2"/>
                      <a:buNone/>
                    </a:pPr>
                    <a:endParaRPr lang="en-US" altLang="zh-CN" sz="1800"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106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6039" y="4275"/>
                    <a:ext cx="300" cy="21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buFont typeface="Wingdings" panose="05000000000000000000" pitchFamily="2" charset="2"/>
                      <a:buNone/>
                    </a:pPr>
                    <a:endParaRPr lang="en-US" altLang="zh-CN" sz="1800"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  <p:grpSp>
                <p:nvGrpSpPr>
                  <p:cNvPr id="46107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5535" y="4290"/>
                    <a:ext cx="795" cy="180"/>
                    <a:chOff x="5535" y="4290"/>
                    <a:chExt cx="795" cy="180"/>
                  </a:xfrm>
                </p:grpSpPr>
                <p:sp>
                  <p:nvSpPr>
                    <p:cNvPr id="46108" name="Line 2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596" y="4290"/>
                      <a:ext cx="73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6109" name="Line 2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596" y="4470"/>
                      <a:ext cx="73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6110" name="Oval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35" y="4290"/>
                      <a:ext cx="147" cy="1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buFont typeface="Wingdings" panose="05000000000000000000" pitchFamily="2" charset="2"/>
                        <a:buNone/>
                      </a:pPr>
                      <a:endParaRPr lang="en-US" altLang="zh-CN"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46093" name="Group 28"/>
              <p:cNvGrpSpPr>
                <a:grpSpLocks/>
              </p:cNvGrpSpPr>
              <p:nvPr/>
            </p:nvGrpSpPr>
            <p:grpSpPr bwMode="auto">
              <a:xfrm>
                <a:off x="2951" y="3345"/>
                <a:ext cx="3514" cy="1155"/>
                <a:chOff x="2951" y="3345"/>
                <a:chExt cx="3514" cy="1155"/>
              </a:xfrm>
            </p:grpSpPr>
            <p:sp>
              <p:nvSpPr>
                <p:cNvPr id="46094" name="Line 29"/>
                <p:cNvSpPr>
                  <a:spLocks noChangeShapeType="1"/>
                </p:cNvSpPr>
                <p:nvPr/>
              </p:nvSpPr>
              <p:spPr bwMode="auto">
                <a:xfrm>
                  <a:off x="3240" y="4230"/>
                  <a:ext cx="300" cy="27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9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951" y="3934"/>
                  <a:ext cx="750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+mn-lt"/>
                      <a:ea typeface="+mn-ea"/>
                      <a:cs typeface="+mn-ea"/>
                      <a:sym typeface="+mn-lt"/>
                    </a:rPr>
                    <a:t>导体</a:t>
                  </a:r>
                  <a:endParaRPr lang="zh-CN" altLang="en-US" sz="24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09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975" y="3345"/>
                  <a:ext cx="1395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+mn-lt"/>
                      <a:ea typeface="+mn-ea"/>
                      <a:cs typeface="+mn-ea"/>
                      <a:sym typeface="+mn-lt"/>
                    </a:rPr>
                    <a:t>金属编织网</a:t>
                  </a:r>
                  <a:endParaRPr lang="zh-CN" altLang="en-US" sz="24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09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5490" y="3450"/>
                  <a:ext cx="975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+mn-lt"/>
                      <a:ea typeface="+mn-ea"/>
                      <a:cs typeface="+mn-ea"/>
                      <a:sym typeface="+mn-lt"/>
                    </a:rPr>
                    <a:t>保护层</a:t>
                  </a:r>
                  <a:endParaRPr lang="zh-CN" altLang="en-US" sz="24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09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135" y="3600"/>
                  <a:ext cx="1170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latin typeface="+mn-lt"/>
                      <a:ea typeface="+mn-ea"/>
                      <a:cs typeface="+mn-ea"/>
                      <a:sym typeface="+mn-lt"/>
                    </a:rPr>
                    <a:t>实心介质</a:t>
                  </a:r>
                  <a:endParaRPr lang="zh-CN" altLang="en-US" sz="24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6099" name="Line 34"/>
                <p:cNvSpPr>
                  <a:spLocks noChangeShapeType="1"/>
                </p:cNvSpPr>
                <p:nvPr/>
              </p:nvSpPr>
              <p:spPr bwMode="auto">
                <a:xfrm>
                  <a:off x="3810" y="3945"/>
                  <a:ext cx="315" cy="31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00" name="Line 35"/>
                <p:cNvSpPr>
                  <a:spLocks noChangeShapeType="1"/>
                </p:cNvSpPr>
                <p:nvPr/>
              </p:nvSpPr>
              <p:spPr bwMode="auto">
                <a:xfrm>
                  <a:off x="4560" y="3720"/>
                  <a:ext cx="570" cy="5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01" name="Line 36"/>
                <p:cNvSpPr>
                  <a:spLocks noChangeShapeType="1"/>
                </p:cNvSpPr>
                <p:nvPr/>
              </p:nvSpPr>
              <p:spPr bwMode="auto">
                <a:xfrm>
                  <a:off x="5955" y="3825"/>
                  <a:ext cx="390" cy="3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6091" name="Text Box 37"/>
            <p:cNvSpPr txBox="1">
              <a:spLocks noChangeArrowheads="1"/>
            </p:cNvSpPr>
            <p:nvPr/>
          </p:nvSpPr>
          <p:spPr bwMode="auto">
            <a:xfrm>
              <a:off x="6960" y="3300"/>
              <a:ext cx="285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+mn-lt"/>
                  <a:ea typeface="+mn-ea"/>
                  <a:cs typeface="+mn-ea"/>
                  <a:sym typeface="+mn-lt"/>
                </a:rPr>
                <a:t>同轴线</a:t>
              </a:r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6088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31" y="1793157"/>
            <a:ext cx="2033587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831" y="4427271"/>
            <a:ext cx="20335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24356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101600"/>
            <a:ext cx="8229600" cy="574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/>
            <a:r>
              <a:rPr lang="zh-CN" altLang="en-US" b="0">
                <a:latin typeface="+mn-lt"/>
                <a:ea typeface="+mn-ea"/>
                <a:cs typeface="+mn-ea"/>
                <a:sym typeface="+mn-lt"/>
              </a:rPr>
              <a:t>光纤</a:t>
            </a:r>
          </a:p>
        </p:txBody>
      </p:sp>
      <p:pic>
        <p:nvPicPr>
          <p:cNvPr id="4813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2" y="1160463"/>
            <a:ext cx="3829050" cy="2411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75" y="1160463"/>
            <a:ext cx="4705194" cy="2411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ABD73C-6420-FFDC-D00A-8A31CB08F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"/>
          <a:stretch/>
        </p:blipFill>
        <p:spPr>
          <a:xfrm>
            <a:off x="3856697" y="3792446"/>
            <a:ext cx="5132665" cy="2951704"/>
          </a:xfrm>
          <a:prstGeom prst="rect">
            <a:avLst/>
          </a:prstGeom>
        </p:spPr>
      </p:pic>
      <p:sp>
        <p:nvSpPr>
          <p:cNvPr id="48135" name="矩形 7"/>
          <p:cNvSpPr>
            <a:spLocks noChangeArrowheads="1"/>
          </p:cNvSpPr>
          <p:nvPr/>
        </p:nvSpPr>
        <p:spPr bwMode="auto">
          <a:xfrm>
            <a:off x="424452" y="3640903"/>
            <a:ext cx="5327650" cy="295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光纤通信工作波长在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近红外区</a:t>
            </a:r>
            <a:r>
              <a:rPr lang="zh-CN" altLang="en-US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，波段： 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O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1260nm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1310nm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1360nm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1460nm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1460nm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1530nm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1535nm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1565nm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L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1565nm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1625nm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波段：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1640nm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1675nm</a:t>
            </a:r>
          </a:p>
        </p:txBody>
      </p:sp>
    </p:spTree>
    <p:extLst>
      <p:ext uri="{BB962C8B-B14F-4D97-AF65-F5344CB8AC3E}">
        <p14:creationId xmlns:p14="http://schemas.microsoft.com/office/powerpoint/2010/main" val="339831881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1"/>
          <a:stretch>
            <a:fillRect/>
          </a:stretch>
        </p:blipFill>
        <p:spPr bwMode="auto">
          <a:xfrm>
            <a:off x="245786" y="1084263"/>
            <a:ext cx="4166548" cy="238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6" y="3659874"/>
            <a:ext cx="4154488" cy="2724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1087623"/>
            <a:ext cx="4581525" cy="2376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192595-45E6-0F74-6260-0B7171F34817}"/>
              </a:ext>
            </a:extLst>
          </p:cNvPr>
          <p:cNvSpPr txBox="1">
            <a:spLocks noChangeArrowheads="1"/>
          </p:cNvSpPr>
          <p:nvPr/>
        </p:nvSpPr>
        <p:spPr>
          <a:xfrm>
            <a:off x="170295" y="322863"/>
            <a:ext cx="4154488" cy="57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光纤的结构</a:t>
            </a: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ACFCBA-925A-6DA3-7EB9-EBD9C87BC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3659874"/>
            <a:ext cx="4581526" cy="2723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7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7" y="3759630"/>
            <a:ext cx="3810000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/>
          <a:stretch/>
        </p:blipFill>
        <p:spPr>
          <a:xfrm>
            <a:off x="4572000" y="3759630"/>
            <a:ext cx="3651612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9D8510-9E35-5A94-0643-CDAFD868F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7" y="946195"/>
            <a:ext cx="3810000" cy="2683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4E2827-FA0A-FCAF-0A04-EA696299A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36" y="951647"/>
            <a:ext cx="3566400" cy="267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47FF7C7-0110-D57A-EFE3-AAE03ACE9EA8}"/>
              </a:ext>
            </a:extLst>
          </p:cNvPr>
          <p:cNvSpPr txBox="1">
            <a:spLocks noChangeArrowheads="1"/>
          </p:cNvSpPr>
          <p:nvPr/>
        </p:nvSpPr>
        <p:spPr>
          <a:xfrm>
            <a:off x="170294" y="322863"/>
            <a:ext cx="5628749" cy="57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光纤的弯曲损耗和熔接损耗</a:t>
            </a: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9E277CEE-2042-41F6-CAE2-0839607C9568}"/>
              </a:ext>
            </a:extLst>
          </p:cNvPr>
          <p:cNvSpPr txBox="1">
            <a:spLocks noChangeArrowheads="1"/>
          </p:cNvSpPr>
          <p:nvPr/>
        </p:nvSpPr>
        <p:spPr>
          <a:xfrm>
            <a:off x="170295" y="322863"/>
            <a:ext cx="4154488" cy="57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光纤的色散</a:t>
            </a: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4AF863-E3B7-FE89-E107-834533BD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4" y="1572295"/>
            <a:ext cx="4951214" cy="37134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925ECF-7997-0599-21F5-F270DFCA18F9}"/>
              </a:ext>
            </a:extLst>
          </p:cNvPr>
          <p:cNvSpPr txBox="1"/>
          <p:nvPr/>
        </p:nvSpPr>
        <p:spPr>
          <a:xfrm>
            <a:off x="6394076" y="1799790"/>
            <a:ext cx="1808629" cy="293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elvetica Neue"/>
              </a:rPr>
              <a:t>材料色散</a:t>
            </a:r>
            <a:endParaRPr lang="en-US" altLang="zh-CN" sz="2400" b="1" dirty="0">
              <a:solidFill>
                <a:srgbClr val="C00000"/>
              </a:solidFill>
              <a:latin typeface="Helvetica Neue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elvetica Neue"/>
              </a:rPr>
              <a:t>波导色散</a:t>
            </a:r>
            <a:endParaRPr lang="en-US" altLang="zh-CN" sz="2400" b="1" dirty="0">
              <a:solidFill>
                <a:srgbClr val="C00000"/>
              </a:solidFill>
              <a:latin typeface="Helvetica Neue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elvetica Neue"/>
              </a:rPr>
              <a:t>偏振模色散</a:t>
            </a:r>
            <a:endParaRPr lang="en-US" altLang="zh-CN" sz="2400" b="1" dirty="0">
              <a:solidFill>
                <a:srgbClr val="C00000"/>
              </a:solidFill>
              <a:latin typeface="Helvetica Neue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elvetica Neue"/>
              </a:rPr>
              <a:t>模式色散</a:t>
            </a:r>
          </a:p>
        </p:txBody>
      </p:sp>
    </p:spTree>
    <p:extLst>
      <p:ext uri="{BB962C8B-B14F-4D97-AF65-F5344CB8AC3E}">
        <p14:creationId xmlns:p14="http://schemas.microsoft.com/office/powerpoint/2010/main" val="23671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857A0B4-C5BE-4015-8E63-EFEF6656292D}"/>
              </a:ext>
            </a:extLst>
          </p:cNvPr>
          <p:cNvGrpSpPr/>
          <p:nvPr/>
        </p:nvGrpSpPr>
        <p:grpSpPr>
          <a:xfrm>
            <a:off x="207021" y="1365030"/>
            <a:ext cx="8797791" cy="2040612"/>
            <a:chOff x="207021" y="1365030"/>
            <a:chExt cx="8797791" cy="20406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98"/>
            <a:stretch/>
          </p:blipFill>
          <p:spPr>
            <a:xfrm>
              <a:off x="207021" y="1393935"/>
              <a:ext cx="3124336" cy="20117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303" y="1393935"/>
              <a:ext cx="2646764" cy="20117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013" y="1393935"/>
              <a:ext cx="2652799" cy="20117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文本框 5"/>
            <p:cNvSpPr txBox="1"/>
            <p:nvPr/>
          </p:nvSpPr>
          <p:spPr>
            <a:xfrm>
              <a:off x="329026" y="1365030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cs typeface="+mn-ea"/>
                  <a:sym typeface="+mn-lt"/>
                </a:rPr>
                <a:t>FC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53155" y="1365030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cs typeface="+mn-ea"/>
                  <a:sym typeface="+mn-lt"/>
                </a:rPr>
                <a:t>SC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23899" y="1365030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cs typeface="+mn-ea"/>
                  <a:sym typeface="+mn-lt"/>
                </a:rPr>
                <a:t>LC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8D2D8132-8AD0-41BE-B03F-2DF2B0DDA6C3}"/>
              </a:ext>
            </a:extLst>
          </p:cNvPr>
          <p:cNvSpPr txBox="1">
            <a:spLocks noChangeArrowheads="1"/>
          </p:cNvSpPr>
          <p:nvPr/>
        </p:nvSpPr>
        <p:spPr>
          <a:xfrm>
            <a:off x="170295" y="322863"/>
            <a:ext cx="4154488" cy="57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8" indent="-342900" defTabSz="914377"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光纤的接口与接头</a:t>
            </a:r>
            <a:endParaRPr lang="zh-CN" altLang="en-US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589102-DC22-4A8B-AA71-C48E0E8A7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1" y="3917876"/>
            <a:ext cx="5600735" cy="1726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D93737-4498-414A-9C6B-7F4D71C25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00" y="3917875"/>
            <a:ext cx="3065491" cy="1726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9171B5-E741-4384-9A3E-A2BB70B13EBB}"/>
              </a:ext>
            </a:extLst>
          </p:cNvPr>
          <p:cNvSpPr txBox="1"/>
          <p:nvPr/>
        </p:nvSpPr>
        <p:spPr>
          <a:xfrm>
            <a:off x="207021" y="943394"/>
            <a:ext cx="139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跳线接口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521EDE-0E7E-43AD-A53D-04A2FCBDD462}"/>
              </a:ext>
            </a:extLst>
          </p:cNvPr>
          <p:cNvSpPr txBox="1"/>
          <p:nvPr/>
        </p:nvSpPr>
        <p:spPr>
          <a:xfrm>
            <a:off x="207020" y="3530732"/>
            <a:ext cx="1258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光纤接头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fdlr2fm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hap1 绪论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qbo5htu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1">
            <a:lumMod val="50000"/>
          </a:schemeClr>
        </a:solidFill>
      </a:spPr>
      <a:bodyPr wrap="square" rtlCol="0">
        <a:spAutoFit/>
      </a:bodyPr>
      <a:lstStyle>
        <a:defPPr algn="ctr">
          <a:spcBef>
            <a:spcPts val="1800"/>
          </a:spcBef>
          <a:defRPr sz="4000" b="1" dirty="0" smtClean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1544</Words>
  <Application>Microsoft Office PowerPoint</Application>
  <PresentationFormat>全屏显示(4:3)</PresentationFormat>
  <Paragraphs>225</Paragraphs>
  <Slides>24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Helvetica Neue</vt:lpstr>
      <vt:lpstr>等线</vt:lpstr>
      <vt:lpstr>黑体</vt:lpstr>
      <vt:lpstr>楷体</vt:lpstr>
      <vt:lpstr>微软雅黑</vt:lpstr>
      <vt:lpstr>Adobe Hebrew</vt:lpstr>
      <vt:lpstr>Arial</vt:lpstr>
      <vt:lpstr>Calibri</vt:lpstr>
      <vt:lpstr>Cambria</vt:lpstr>
      <vt:lpstr>Times New Roman</vt:lpstr>
      <vt:lpstr>Trebuchet MS</vt:lpstr>
      <vt:lpstr>Wingdings</vt:lpstr>
      <vt:lpstr>Office 主题​​</vt:lpstr>
      <vt:lpstr>2_Chap1 绪论(4)</vt:lpstr>
      <vt:lpstr>Equation</vt:lpstr>
      <vt:lpstr>MathType 6.0 Equation</vt:lpstr>
      <vt:lpstr>多种传输方式联合使用构成了现代通信网络</vt:lpstr>
      <vt:lpstr>PowerPoint 演示文稿</vt:lpstr>
      <vt:lpstr>有线信道(Wired channel)</vt:lpstr>
      <vt:lpstr>电缆</vt:lpstr>
      <vt:lpstr>光纤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光接入网——PON</vt:lpstr>
      <vt:lpstr>PON传输原理－单纤双向传输</vt:lpstr>
      <vt:lpstr>采用PON技术的FTTX——成本优势</vt:lpstr>
      <vt:lpstr>采用PON技术的FTTX——维护优势</vt:lpstr>
      <vt:lpstr>小结</vt:lpstr>
      <vt:lpstr>新的需求——安全性</vt:lpstr>
      <vt:lpstr>基础知识点</vt:lpstr>
      <vt:lpstr>混沌系统</vt:lpstr>
      <vt:lpstr>混沌系统</vt:lpstr>
      <vt:lpstr>混沌系统</vt:lpstr>
      <vt:lpstr>混沌系统</vt:lpstr>
      <vt:lpstr>混沌光通信</vt:lpstr>
      <vt:lpstr>混沌光通信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Mengfan</dc:creator>
  <cp:lastModifiedBy>Xiaojing Gao</cp:lastModifiedBy>
  <cp:revision>95</cp:revision>
  <dcterms:created xsi:type="dcterms:W3CDTF">2020-03-09T09:15:51Z</dcterms:created>
  <dcterms:modified xsi:type="dcterms:W3CDTF">2023-10-22T12:17:01Z</dcterms:modified>
</cp:coreProperties>
</file>